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4"/>
  </p:sldMasterIdLst>
  <p:notesMasterIdLst>
    <p:notesMasterId r:id="rId9"/>
  </p:notesMasterIdLst>
  <p:sldIdLst>
    <p:sldId id="256" r:id="rId5"/>
    <p:sldId id="282" r:id="rId6"/>
    <p:sldId id="285" r:id="rId7"/>
    <p:sldId id="28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808580-0795-4ED0-BAD3-9F29F1675658}" v="1" dt="2023-05-01T08:33:59.0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8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21DCE-DA73-4DB5-949D-D53ACBB13819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B7D7F-51AB-4986-90D1-0F20A31A7A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482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83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50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5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25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840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28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834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19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28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8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0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55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7018" y="1390561"/>
            <a:ext cx="9050371" cy="2098226"/>
          </a:xfrm>
        </p:spPr>
        <p:txBody>
          <a:bodyPr>
            <a:noAutofit/>
          </a:bodyPr>
          <a:lstStyle/>
          <a:p>
            <a:r>
              <a:rPr lang="en-GB" sz="4400" dirty="0"/>
              <a:t>Introducing cuckooing:</a:t>
            </a:r>
            <a:br>
              <a:rPr lang="en-GB" sz="4400" dirty="0"/>
            </a:br>
            <a:r>
              <a:rPr lang="en-GB" sz="4400" dirty="0"/>
              <a:t>Some thoughts on understandings and responses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29" y="4716278"/>
            <a:ext cx="8767860" cy="7511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800" dirty="0"/>
              <a:t>Dr Jack Spicer</a:t>
            </a:r>
          </a:p>
        </p:txBody>
      </p:sp>
    </p:spTree>
    <p:extLst>
      <p:ext uri="{BB962C8B-B14F-4D97-AF65-F5344CB8AC3E}">
        <p14:creationId xmlns:p14="http://schemas.microsoft.com/office/powerpoint/2010/main" val="114420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0C810-F149-9C6C-56CE-BC7B753D0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Cuckooing in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7B7AF-630C-A8DE-2529-7C3B25EA5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Put simply: someone having their home taken over by someone else</a:t>
            </a:r>
            <a:endParaRPr lang="en-US" dirty="0"/>
          </a:p>
          <a:p>
            <a:endParaRPr lang="en-GB" dirty="0"/>
          </a:p>
          <a:p>
            <a:r>
              <a:rPr lang="en-GB" dirty="0"/>
              <a:t>Not exclusively a drug market practice </a:t>
            </a:r>
            <a:r>
              <a:rPr lang="en-GB" sz="1800" dirty="0"/>
              <a:t>(see MacDonald et al 2022)  </a:t>
            </a:r>
            <a:r>
              <a:rPr lang="en-GB" dirty="0"/>
              <a:t>but often is</a:t>
            </a:r>
          </a:p>
          <a:p>
            <a:pPr marL="45720" indent="0">
              <a:buNone/>
            </a:pPr>
            <a:endParaRPr lang="en-GB" dirty="0"/>
          </a:p>
          <a:p>
            <a:r>
              <a:rPr lang="en-GB" dirty="0"/>
              <a:t>Generated specific attention as part of ‘County Lines’ phenomenon – drug market dynamics/vulnerability agenda</a:t>
            </a:r>
          </a:p>
          <a:p>
            <a:endParaRPr lang="en-GB" dirty="0"/>
          </a:p>
          <a:p>
            <a:r>
              <a:rPr lang="en-GB" dirty="0"/>
              <a:t>Should the term actually be avoided?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4199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7BA7B-C34E-437F-87BB-82D375FA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varied model?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D230D-5F93-4C55-BF4E-CAC4DB006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965960"/>
            <a:ext cx="9872871" cy="4497512"/>
          </a:xfrm>
        </p:spPr>
        <p:txBody>
          <a:bodyPr>
            <a:normAutofit fontScale="85000" lnSpcReduction="20000"/>
          </a:bodyPr>
          <a:lstStyle/>
          <a:p>
            <a:r>
              <a:rPr lang="en-GB" sz="2900" dirty="0"/>
              <a:t>Cuckooing is arguably best considered an umbrella term, with significant variance between cases </a:t>
            </a:r>
            <a:r>
              <a:rPr lang="en-GB" sz="2300" dirty="0">
                <a:solidFill>
                  <a:srgbClr val="A5300F"/>
                </a:solidFill>
              </a:rPr>
              <a:t>(Spicer et al. 2020)</a:t>
            </a:r>
            <a:endParaRPr lang="en-GB" sz="2900" dirty="0"/>
          </a:p>
          <a:p>
            <a:endParaRPr lang="en-GB" sz="2900" dirty="0"/>
          </a:p>
          <a:p>
            <a:r>
              <a:rPr lang="en-GB" sz="2900" dirty="0"/>
              <a:t>Four typologies:</a:t>
            </a:r>
          </a:p>
          <a:p>
            <a:pPr marL="45720" indent="0">
              <a:buNone/>
            </a:pPr>
            <a:r>
              <a:rPr lang="en-GB" sz="2900" dirty="0"/>
              <a:t>   - ‘Parasitic Nest Invading’</a:t>
            </a:r>
          </a:p>
          <a:p>
            <a:pPr marL="45720" indent="0">
              <a:buNone/>
            </a:pPr>
            <a:r>
              <a:rPr lang="en-GB" sz="2900" dirty="0"/>
              <a:t>   - ‘Quasi – Cuckooing’</a:t>
            </a:r>
          </a:p>
          <a:p>
            <a:pPr marL="45720" indent="0">
              <a:buNone/>
            </a:pPr>
            <a:r>
              <a:rPr lang="en-GB" sz="2900" dirty="0"/>
              <a:t>   - ‘Coupling’</a:t>
            </a:r>
          </a:p>
          <a:p>
            <a:pPr marL="45720" indent="0">
              <a:buNone/>
            </a:pPr>
            <a:r>
              <a:rPr lang="en-GB" sz="2900" dirty="0"/>
              <a:t>   - ‘Local Cuckooing’</a:t>
            </a:r>
          </a:p>
          <a:p>
            <a:pPr marL="45720" indent="0">
              <a:buNone/>
            </a:pPr>
            <a:endParaRPr lang="en-GB" sz="2900" dirty="0"/>
          </a:p>
          <a:p>
            <a:r>
              <a:rPr lang="en-GB" sz="2900" dirty="0"/>
              <a:t>This stresses the importance of recognising the differences but also the similarities.</a:t>
            </a:r>
          </a:p>
          <a:p>
            <a:endParaRPr lang="en-GB" dirty="0"/>
          </a:p>
          <a:p>
            <a:pPr marL="4572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2003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4E338-D4BC-44FB-A5E7-6B2BFE02C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Responding to cuckooing: an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8BA9E-8CB3-4D42-BBA5-FF8FC5F6C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Things to avoid:</a:t>
            </a:r>
          </a:p>
          <a:p>
            <a:pPr>
              <a:buFontTx/>
              <a:buChar char="-"/>
            </a:pPr>
            <a:r>
              <a:rPr lang="en-GB" dirty="0"/>
              <a:t>‘Police our way out of this’ – spiralling effect </a:t>
            </a:r>
            <a:r>
              <a:rPr lang="en-GB" sz="1700" dirty="0"/>
              <a:t>(Spicer 2021)</a:t>
            </a:r>
          </a:p>
          <a:p>
            <a:pPr>
              <a:buFontTx/>
              <a:buChar char="-"/>
            </a:pPr>
            <a:r>
              <a:rPr lang="en-GB" dirty="0"/>
              <a:t>Promoting harsher sentences as effective deterrence</a:t>
            </a:r>
          </a:p>
          <a:p>
            <a:pPr>
              <a:buFontTx/>
              <a:buChar char="-"/>
            </a:pPr>
            <a:r>
              <a:rPr lang="en-GB" dirty="0"/>
              <a:t>Overly relying on individual behaviour change</a:t>
            </a:r>
          </a:p>
          <a:p>
            <a:pPr>
              <a:buFontTx/>
              <a:buChar char="-"/>
            </a:pPr>
            <a:endParaRPr lang="en-GB" dirty="0"/>
          </a:p>
          <a:p>
            <a:r>
              <a:rPr lang="en-GB" dirty="0"/>
              <a:t>Instead, we should consider the wider cuckooing ‘risk environment’: </a:t>
            </a:r>
          </a:p>
          <a:p>
            <a:pPr>
              <a:buFontTx/>
              <a:buChar char="-"/>
            </a:pPr>
            <a:r>
              <a:rPr lang="en-GB" dirty="0"/>
              <a:t>How do physical, economic, social and policy environments make cuckooing more/less likely?</a:t>
            </a:r>
          </a:p>
          <a:p>
            <a:pPr>
              <a:buFontTx/>
              <a:buChar char="-"/>
            </a:pPr>
            <a:r>
              <a:rPr lang="en-GB" dirty="0"/>
              <a:t>Drug policy – break people’s contact with illicit market/reduce fear of criminalisation</a:t>
            </a:r>
          </a:p>
          <a:p>
            <a:pPr>
              <a:buFontTx/>
              <a:buChar char="-"/>
            </a:pPr>
            <a:r>
              <a:rPr lang="en-GB" dirty="0"/>
              <a:t>Social policy – reduce inequalities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062414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E124C5A4D68743B28650FDE78EA4DD" ma:contentTypeVersion="11" ma:contentTypeDescription="Create a new document." ma:contentTypeScope="" ma:versionID="bca39ca0325402252127fe700b38792c">
  <xsd:schema xmlns:xsd="http://www.w3.org/2001/XMLSchema" xmlns:xs="http://www.w3.org/2001/XMLSchema" xmlns:p="http://schemas.microsoft.com/office/2006/metadata/properties" xmlns:ns3="6db678f3-3207-45a7-bb76-4f6b54a03069" xmlns:ns4="f8cc16dc-7588-4949-9133-852c9419a450" targetNamespace="http://schemas.microsoft.com/office/2006/metadata/properties" ma:root="true" ma:fieldsID="e99bdf081dd0b5706b20bcf590b8db32" ns3:_="" ns4:_="">
    <xsd:import namespace="6db678f3-3207-45a7-bb76-4f6b54a03069"/>
    <xsd:import namespace="f8cc16dc-7588-4949-9133-852c9419a45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b678f3-3207-45a7-bb76-4f6b54a030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cc16dc-7588-4949-9133-852c9419a45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E10B2E8-3B50-418B-B0DE-E2FB25E2EA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0EB7B3-31D3-4927-8C43-539110CC1CFF}">
  <ds:schemaRefs>
    <ds:schemaRef ds:uri="6db678f3-3207-45a7-bb76-4f6b54a03069"/>
    <ds:schemaRef ds:uri="f8cc16dc-7588-4949-9133-852c9419a45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26E494E-5511-47EE-934D-10FE3DC8D19B}">
  <ds:schemaRefs>
    <ds:schemaRef ds:uri="6db678f3-3207-45a7-bb76-4f6b54a03069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f8cc16dc-7588-4949-9133-852c9419a450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377e3d22-4ea1-422d-b0ad-8fcc89406b9e}" enabled="0" method="" siteId="{377e3d22-4ea1-422d-b0ad-8fcc89406b9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483</TotalTime>
  <Words>214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Corbel</vt:lpstr>
      <vt:lpstr>Basis</vt:lpstr>
      <vt:lpstr>Introducing cuckooing: Some thoughts on understandings and responses</vt:lpstr>
      <vt:lpstr>Cuckooing in context</vt:lpstr>
      <vt:lpstr>A varied model?</vt:lpstr>
      <vt:lpstr>Responding to cuckooing: an agenda</vt:lpstr>
    </vt:vector>
  </TitlesOfParts>
  <Company>University of Bath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Jack Spicer</dc:creator>
  <cp:lastModifiedBy>Laura Bainbridge</cp:lastModifiedBy>
  <cp:revision>760</cp:revision>
  <dcterms:created xsi:type="dcterms:W3CDTF">2019-10-01T12:46:54Z</dcterms:created>
  <dcterms:modified xsi:type="dcterms:W3CDTF">2023-05-18T11:17:49Z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0x010100AAE124C5A4D68743B28650FDE78EA4DD</vt:lpwstr>
  </property>
</Properties>
</file>