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9" r:id="rId7"/>
    <p:sldId id="260" r:id="rId8"/>
    <p:sldId id="261"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CFA172-5E29-4A8A-8196-5B795E1D7915}" type="doc">
      <dgm:prSet loTypeId="urn:microsoft.com/office/officeart/2005/8/layout/venn1" loCatId="relationship" qsTypeId="urn:microsoft.com/office/officeart/2005/8/quickstyle/simple1" qsCatId="simple" csTypeId="urn:microsoft.com/office/officeart/2005/8/colors/accent1_2" csCatId="accent1" phldr="1"/>
      <dgm:spPr/>
    </dgm:pt>
    <dgm:pt modelId="{134D1C11-5B0B-4F4B-BD29-CD9ED79FAD4D}">
      <dgm:prSet phldrT="[Text]"/>
      <dgm:spPr>
        <a:solidFill>
          <a:srgbClr val="7030A0">
            <a:alpha val="50000"/>
          </a:srgbClr>
        </a:solidFill>
      </dgm:spPr>
      <dgm:t>
        <a:bodyPr/>
        <a:lstStyle/>
        <a:p>
          <a:r>
            <a:rPr lang="en-GB" dirty="0"/>
            <a:t>Domain: the shared topic</a:t>
          </a:r>
        </a:p>
      </dgm:t>
    </dgm:pt>
    <dgm:pt modelId="{B54205AB-C693-408C-9AB3-2D3A1A61774B}" type="parTrans" cxnId="{6785C242-E67E-4782-B147-AEAB085B94AF}">
      <dgm:prSet/>
      <dgm:spPr/>
      <dgm:t>
        <a:bodyPr/>
        <a:lstStyle/>
        <a:p>
          <a:endParaRPr lang="en-GB"/>
        </a:p>
      </dgm:t>
    </dgm:pt>
    <dgm:pt modelId="{4B606568-A571-4C54-8308-358A0D5443FC}" type="sibTrans" cxnId="{6785C242-E67E-4782-B147-AEAB085B94AF}">
      <dgm:prSet/>
      <dgm:spPr/>
      <dgm:t>
        <a:bodyPr/>
        <a:lstStyle/>
        <a:p>
          <a:endParaRPr lang="en-GB"/>
        </a:p>
      </dgm:t>
    </dgm:pt>
    <dgm:pt modelId="{EBE228EF-C8B8-407A-96F3-81C835FA2FCF}">
      <dgm:prSet phldrT="[Text]"/>
      <dgm:spPr>
        <a:solidFill>
          <a:srgbClr val="7030A0">
            <a:alpha val="50000"/>
          </a:srgbClr>
        </a:solidFill>
      </dgm:spPr>
      <dgm:t>
        <a:bodyPr/>
        <a:lstStyle/>
        <a:p>
          <a:r>
            <a:rPr lang="en-GB" dirty="0"/>
            <a:t>Practice: activities, shared knowledge, routine, values, skills and routines</a:t>
          </a:r>
        </a:p>
      </dgm:t>
    </dgm:pt>
    <dgm:pt modelId="{2D5E6387-8D22-4F3E-B26B-ED74608C052A}" type="parTrans" cxnId="{FA55AFBA-7799-451D-AB07-8486D6C96DE5}">
      <dgm:prSet/>
      <dgm:spPr/>
      <dgm:t>
        <a:bodyPr/>
        <a:lstStyle/>
        <a:p>
          <a:endParaRPr lang="en-GB"/>
        </a:p>
      </dgm:t>
    </dgm:pt>
    <dgm:pt modelId="{E551DC13-56AC-4CA1-B2ED-B2CCFAC17D5E}" type="sibTrans" cxnId="{FA55AFBA-7799-451D-AB07-8486D6C96DE5}">
      <dgm:prSet/>
      <dgm:spPr/>
      <dgm:t>
        <a:bodyPr/>
        <a:lstStyle/>
        <a:p>
          <a:endParaRPr lang="en-GB"/>
        </a:p>
      </dgm:t>
    </dgm:pt>
    <dgm:pt modelId="{A01A5C34-4F2C-43A6-95CA-49BEEB68C615}">
      <dgm:prSet phldrT="[Text]"/>
      <dgm:spPr>
        <a:solidFill>
          <a:srgbClr val="7030A0">
            <a:alpha val="50000"/>
          </a:srgbClr>
        </a:solidFill>
      </dgm:spPr>
      <dgm:t>
        <a:bodyPr/>
        <a:lstStyle/>
        <a:p>
          <a:r>
            <a:rPr lang="en-GB" dirty="0"/>
            <a:t>Community: the people who share a commitment to and pursuit of the domain</a:t>
          </a:r>
        </a:p>
      </dgm:t>
    </dgm:pt>
    <dgm:pt modelId="{02C996CA-BE55-45FF-A19B-1C2828CEC1D9}" type="parTrans" cxnId="{DD04CB13-ADC2-41BE-8531-E9B0DD9705FA}">
      <dgm:prSet/>
      <dgm:spPr/>
      <dgm:t>
        <a:bodyPr/>
        <a:lstStyle/>
        <a:p>
          <a:endParaRPr lang="en-GB"/>
        </a:p>
      </dgm:t>
    </dgm:pt>
    <dgm:pt modelId="{15F6F500-D3C2-4466-AFC1-C052A858EA61}" type="sibTrans" cxnId="{DD04CB13-ADC2-41BE-8531-E9B0DD9705FA}">
      <dgm:prSet/>
      <dgm:spPr/>
      <dgm:t>
        <a:bodyPr/>
        <a:lstStyle/>
        <a:p>
          <a:endParaRPr lang="en-GB"/>
        </a:p>
      </dgm:t>
    </dgm:pt>
    <dgm:pt modelId="{14E44E20-88A2-4227-B475-E9F5A4EAE7C7}" type="pres">
      <dgm:prSet presAssocID="{C0CFA172-5E29-4A8A-8196-5B795E1D7915}" presName="compositeShape" presStyleCnt="0">
        <dgm:presLayoutVars>
          <dgm:chMax val="7"/>
          <dgm:dir/>
          <dgm:resizeHandles val="exact"/>
        </dgm:presLayoutVars>
      </dgm:prSet>
      <dgm:spPr/>
    </dgm:pt>
    <dgm:pt modelId="{0884ECCF-EC76-429E-BAC9-F6F698D7EC17}" type="pres">
      <dgm:prSet presAssocID="{134D1C11-5B0B-4F4B-BD29-CD9ED79FAD4D}" presName="circ1" presStyleLbl="vennNode1" presStyleIdx="0" presStyleCnt="3" custLinFactNeighborY="-1110"/>
      <dgm:spPr/>
      <dgm:t>
        <a:bodyPr/>
        <a:lstStyle/>
        <a:p>
          <a:endParaRPr lang="en-US"/>
        </a:p>
      </dgm:t>
    </dgm:pt>
    <dgm:pt modelId="{F314D5AE-8963-400A-B8AE-E2EBFD414966}" type="pres">
      <dgm:prSet presAssocID="{134D1C11-5B0B-4F4B-BD29-CD9ED79FAD4D}" presName="circ1Tx" presStyleLbl="revTx" presStyleIdx="0" presStyleCnt="0">
        <dgm:presLayoutVars>
          <dgm:chMax val="0"/>
          <dgm:chPref val="0"/>
          <dgm:bulletEnabled val="1"/>
        </dgm:presLayoutVars>
      </dgm:prSet>
      <dgm:spPr/>
      <dgm:t>
        <a:bodyPr/>
        <a:lstStyle/>
        <a:p>
          <a:endParaRPr lang="en-US"/>
        </a:p>
      </dgm:t>
    </dgm:pt>
    <dgm:pt modelId="{68CEFBF3-528C-45FF-83A3-A4A5936738D6}" type="pres">
      <dgm:prSet presAssocID="{EBE228EF-C8B8-407A-96F3-81C835FA2FCF}" presName="circ2" presStyleLbl="vennNode1" presStyleIdx="1" presStyleCnt="3" custLinFactNeighborY="2083"/>
      <dgm:spPr/>
      <dgm:t>
        <a:bodyPr/>
        <a:lstStyle/>
        <a:p>
          <a:endParaRPr lang="en-US"/>
        </a:p>
      </dgm:t>
    </dgm:pt>
    <dgm:pt modelId="{30B8CA9A-301C-45B5-885E-E95E17ACB7BE}" type="pres">
      <dgm:prSet presAssocID="{EBE228EF-C8B8-407A-96F3-81C835FA2FCF}" presName="circ2Tx" presStyleLbl="revTx" presStyleIdx="0" presStyleCnt="0">
        <dgm:presLayoutVars>
          <dgm:chMax val="0"/>
          <dgm:chPref val="0"/>
          <dgm:bulletEnabled val="1"/>
        </dgm:presLayoutVars>
      </dgm:prSet>
      <dgm:spPr/>
      <dgm:t>
        <a:bodyPr/>
        <a:lstStyle/>
        <a:p>
          <a:endParaRPr lang="en-US"/>
        </a:p>
      </dgm:t>
    </dgm:pt>
    <dgm:pt modelId="{9F05DE80-6B84-4EF5-8547-B981967E19F7}" type="pres">
      <dgm:prSet presAssocID="{A01A5C34-4F2C-43A6-95CA-49BEEB68C615}" presName="circ3" presStyleLbl="vennNode1" presStyleIdx="2" presStyleCnt="3" custLinFactNeighborY="2083"/>
      <dgm:spPr/>
      <dgm:t>
        <a:bodyPr/>
        <a:lstStyle/>
        <a:p>
          <a:endParaRPr lang="en-US"/>
        </a:p>
      </dgm:t>
    </dgm:pt>
    <dgm:pt modelId="{8903028C-9A50-45FF-9ACF-CC2C5C4BDA7F}" type="pres">
      <dgm:prSet presAssocID="{A01A5C34-4F2C-43A6-95CA-49BEEB68C615}" presName="circ3Tx" presStyleLbl="revTx" presStyleIdx="0" presStyleCnt="0">
        <dgm:presLayoutVars>
          <dgm:chMax val="0"/>
          <dgm:chPref val="0"/>
          <dgm:bulletEnabled val="1"/>
        </dgm:presLayoutVars>
      </dgm:prSet>
      <dgm:spPr/>
      <dgm:t>
        <a:bodyPr/>
        <a:lstStyle/>
        <a:p>
          <a:endParaRPr lang="en-US"/>
        </a:p>
      </dgm:t>
    </dgm:pt>
  </dgm:ptLst>
  <dgm:cxnLst>
    <dgm:cxn modelId="{28ECCB21-EA94-4928-A814-D1614EF38001}" type="presOf" srcId="{134D1C11-5B0B-4F4B-BD29-CD9ED79FAD4D}" destId="{0884ECCF-EC76-429E-BAC9-F6F698D7EC17}" srcOrd="0" destOrd="0" presId="urn:microsoft.com/office/officeart/2005/8/layout/venn1"/>
    <dgm:cxn modelId="{4C34415D-5D9D-4BE5-8D5C-DAAC1D9F08A6}" type="presOf" srcId="{EBE228EF-C8B8-407A-96F3-81C835FA2FCF}" destId="{68CEFBF3-528C-45FF-83A3-A4A5936738D6}" srcOrd="0" destOrd="0" presId="urn:microsoft.com/office/officeart/2005/8/layout/venn1"/>
    <dgm:cxn modelId="{451E2902-697D-4D7B-A189-BE38CFADD9DB}" type="presOf" srcId="{C0CFA172-5E29-4A8A-8196-5B795E1D7915}" destId="{14E44E20-88A2-4227-B475-E9F5A4EAE7C7}" srcOrd="0" destOrd="0" presId="urn:microsoft.com/office/officeart/2005/8/layout/venn1"/>
    <dgm:cxn modelId="{87452D12-58B3-4BA7-A8E7-EB192FFCF6B1}" type="presOf" srcId="{A01A5C34-4F2C-43A6-95CA-49BEEB68C615}" destId="{8903028C-9A50-45FF-9ACF-CC2C5C4BDA7F}" srcOrd="1" destOrd="0" presId="urn:microsoft.com/office/officeart/2005/8/layout/venn1"/>
    <dgm:cxn modelId="{6785C242-E67E-4782-B147-AEAB085B94AF}" srcId="{C0CFA172-5E29-4A8A-8196-5B795E1D7915}" destId="{134D1C11-5B0B-4F4B-BD29-CD9ED79FAD4D}" srcOrd="0" destOrd="0" parTransId="{B54205AB-C693-408C-9AB3-2D3A1A61774B}" sibTransId="{4B606568-A571-4C54-8308-358A0D5443FC}"/>
    <dgm:cxn modelId="{DD04CB13-ADC2-41BE-8531-E9B0DD9705FA}" srcId="{C0CFA172-5E29-4A8A-8196-5B795E1D7915}" destId="{A01A5C34-4F2C-43A6-95CA-49BEEB68C615}" srcOrd="2" destOrd="0" parTransId="{02C996CA-BE55-45FF-A19B-1C2828CEC1D9}" sibTransId="{15F6F500-D3C2-4466-AFC1-C052A858EA61}"/>
    <dgm:cxn modelId="{40BADB73-5374-4CCB-AE4A-3ADA297F72EE}" type="presOf" srcId="{A01A5C34-4F2C-43A6-95CA-49BEEB68C615}" destId="{9F05DE80-6B84-4EF5-8547-B981967E19F7}" srcOrd="0" destOrd="0" presId="urn:microsoft.com/office/officeart/2005/8/layout/venn1"/>
    <dgm:cxn modelId="{A2485821-8F4D-4EB3-9513-56A46F3E911B}" type="presOf" srcId="{EBE228EF-C8B8-407A-96F3-81C835FA2FCF}" destId="{30B8CA9A-301C-45B5-885E-E95E17ACB7BE}" srcOrd="1" destOrd="0" presId="urn:microsoft.com/office/officeart/2005/8/layout/venn1"/>
    <dgm:cxn modelId="{618F3345-ED35-4413-9F8A-1F46B8A836B1}" type="presOf" srcId="{134D1C11-5B0B-4F4B-BD29-CD9ED79FAD4D}" destId="{F314D5AE-8963-400A-B8AE-E2EBFD414966}" srcOrd="1" destOrd="0" presId="urn:microsoft.com/office/officeart/2005/8/layout/venn1"/>
    <dgm:cxn modelId="{FA55AFBA-7799-451D-AB07-8486D6C96DE5}" srcId="{C0CFA172-5E29-4A8A-8196-5B795E1D7915}" destId="{EBE228EF-C8B8-407A-96F3-81C835FA2FCF}" srcOrd="1" destOrd="0" parTransId="{2D5E6387-8D22-4F3E-B26B-ED74608C052A}" sibTransId="{E551DC13-56AC-4CA1-B2ED-B2CCFAC17D5E}"/>
    <dgm:cxn modelId="{07CDA300-F375-4F74-9424-4CF7FEC57F38}" type="presParOf" srcId="{14E44E20-88A2-4227-B475-E9F5A4EAE7C7}" destId="{0884ECCF-EC76-429E-BAC9-F6F698D7EC17}" srcOrd="0" destOrd="0" presId="urn:microsoft.com/office/officeart/2005/8/layout/venn1"/>
    <dgm:cxn modelId="{D1B17EEC-DBE4-4419-ACD6-3E19532C6375}" type="presParOf" srcId="{14E44E20-88A2-4227-B475-E9F5A4EAE7C7}" destId="{F314D5AE-8963-400A-B8AE-E2EBFD414966}" srcOrd="1" destOrd="0" presId="urn:microsoft.com/office/officeart/2005/8/layout/venn1"/>
    <dgm:cxn modelId="{C4678EC8-DCAE-46FC-A0A9-F560929A366A}" type="presParOf" srcId="{14E44E20-88A2-4227-B475-E9F5A4EAE7C7}" destId="{68CEFBF3-528C-45FF-83A3-A4A5936738D6}" srcOrd="2" destOrd="0" presId="urn:microsoft.com/office/officeart/2005/8/layout/venn1"/>
    <dgm:cxn modelId="{0D4A9CAD-D839-4D9C-BAB4-EC04A9C916F1}" type="presParOf" srcId="{14E44E20-88A2-4227-B475-E9F5A4EAE7C7}" destId="{30B8CA9A-301C-45B5-885E-E95E17ACB7BE}" srcOrd="3" destOrd="0" presId="urn:microsoft.com/office/officeart/2005/8/layout/venn1"/>
    <dgm:cxn modelId="{B164F2F0-A0C9-44B8-95E7-52D3939DD938}" type="presParOf" srcId="{14E44E20-88A2-4227-B475-E9F5A4EAE7C7}" destId="{9F05DE80-6B84-4EF5-8547-B981967E19F7}" srcOrd="4" destOrd="0" presId="urn:microsoft.com/office/officeart/2005/8/layout/venn1"/>
    <dgm:cxn modelId="{8CA25784-DCF4-482F-837D-8B5484F50B71}" type="presParOf" srcId="{14E44E20-88A2-4227-B475-E9F5A4EAE7C7}" destId="{8903028C-9A50-45FF-9ACF-CC2C5C4BDA7F}"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84ECCF-EC76-429E-BAC9-F6F698D7EC17}">
      <dsp:nvSpPr>
        <dsp:cNvPr id="0" name=""/>
        <dsp:cNvSpPr/>
      </dsp:nvSpPr>
      <dsp:spPr>
        <a:xfrm>
          <a:off x="1285398" y="25411"/>
          <a:ext cx="2610802" cy="2610802"/>
        </a:xfrm>
        <a:prstGeom prst="ellipse">
          <a:avLst/>
        </a:prstGeom>
        <a:solidFill>
          <a:srgbClr val="7030A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n-GB" sz="1700" kern="1200" dirty="0"/>
            <a:t>Domain: the shared topic</a:t>
          </a:r>
        </a:p>
      </dsp:txBody>
      <dsp:txXfrm>
        <a:off x="1633505" y="482302"/>
        <a:ext cx="1914588" cy="1174861"/>
      </dsp:txXfrm>
    </dsp:sp>
    <dsp:sp modelId="{68CEFBF3-528C-45FF-83A3-A4A5936738D6}">
      <dsp:nvSpPr>
        <dsp:cNvPr id="0" name=""/>
        <dsp:cNvSpPr/>
      </dsp:nvSpPr>
      <dsp:spPr>
        <a:xfrm>
          <a:off x="2227463" y="1740526"/>
          <a:ext cx="2610802" cy="2610802"/>
        </a:xfrm>
        <a:prstGeom prst="ellipse">
          <a:avLst/>
        </a:prstGeom>
        <a:solidFill>
          <a:srgbClr val="7030A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n-GB" sz="1700" kern="1200" dirty="0"/>
            <a:t>Practice: activities, shared knowledge, routine, values, skills and routines</a:t>
          </a:r>
        </a:p>
      </dsp:txBody>
      <dsp:txXfrm>
        <a:off x="3025933" y="2414983"/>
        <a:ext cx="1566481" cy="1435941"/>
      </dsp:txXfrm>
    </dsp:sp>
    <dsp:sp modelId="{9F05DE80-6B84-4EF5-8547-B981967E19F7}">
      <dsp:nvSpPr>
        <dsp:cNvPr id="0" name=""/>
        <dsp:cNvSpPr/>
      </dsp:nvSpPr>
      <dsp:spPr>
        <a:xfrm>
          <a:off x="343333" y="1740526"/>
          <a:ext cx="2610802" cy="2610802"/>
        </a:xfrm>
        <a:prstGeom prst="ellipse">
          <a:avLst/>
        </a:prstGeom>
        <a:solidFill>
          <a:srgbClr val="7030A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n-GB" sz="1700" kern="1200" dirty="0"/>
            <a:t>Community: the people who share a commitment to and pursuit of the domain</a:t>
          </a:r>
        </a:p>
      </dsp:txBody>
      <dsp:txXfrm>
        <a:off x="589184" y="2414983"/>
        <a:ext cx="1566481" cy="143594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D8019-B03A-052B-124E-2CAF0367D3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3693CB9-61A5-723B-AFA6-2917B15F65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A0B63A-E920-5AE3-A081-B9B44B26E332}"/>
              </a:ext>
            </a:extLst>
          </p:cNvPr>
          <p:cNvSpPr>
            <a:spLocks noGrp="1"/>
          </p:cNvSpPr>
          <p:nvPr>
            <p:ph type="dt" sz="half" idx="10"/>
          </p:nvPr>
        </p:nvSpPr>
        <p:spPr/>
        <p:txBody>
          <a:bodyPr/>
          <a:lstStyle/>
          <a:p>
            <a:fld id="{C246B91A-B0E7-45D4-B3AE-2ED3026FB0A7}" type="datetimeFigureOut">
              <a:rPr lang="en-GB" smtClean="0"/>
              <a:t>18/05/2023</a:t>
            </a:fld>
            <a:endParaRPr lang="en-GB"/>
          </a:p>
        </p:txBody>
      </p:sp>
      <p:sp>
        <p:nvSpPr>
          <p:cNvPr id="5" name="Footer Placeholder 4">
            <a:extLst>
              <a:ext uri="{FF2B5EF4-FFF2-40B4-BE49-F238E27FC236}">
                <a16:creationId xmlns:a16="http://schemas.microsoft.com/office/drawing/2014/main" id="{3B2C4E0D-63AF-4D09-55A1-5759DD1D4A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AF2A88-093F-4BC9-277B-C8DA4F5BB749}"/>
              </a:ext>
            </a:extLst>
          </p:cNvPr>
          <p:cNvSpPr>
            <a:spLocks noGrp="1"/>
          </p:cNvSpPr>
          <p:nvPr>
            <p:ph type="sldNum" sz="quarter" idx="12"/>
          </p:nvPr>
        </p:nvSpPr>
        <p:spPr/>
        <p:txBody>
          <a:bodyPr/>
          <a:lstStyle/>
          <a:p>
            <a:fld id="{2579D58D-49DE-4184-812A-52EBC3E3FB04}" type="slidenum">
              <a:rPr lang="en-GB" smtClean="0"/>
              <a:t>‹#›</a:t>
            </a:fld>
            <a:endParaRPr lang="en-GB"/>
          </a:p>
        </p:txBody>
      </p:sp>
    </p:spTree>
    <p:extLst>
      <p:ext uri="{BB962C8B-B14F-4D97-AF65-F5344CB8AC3E}">
        <p14:creationId xmlns:p14="http://schemas.microsoft.com/office/powerpoint/2010/main" val="231584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F917-AE6F-3A08-1E59-FF623740C05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7CEC50-3FA3-0805-48A1-5BC2ED2801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6DCBC7-BA2F-A9F9-3C30-B6ACCB9ABF24}"/>
              </a:ext>
            </a:extLst>
          </p:cNvPr>
          <p:cNvSpPr>
            <a:spLocks noGrp="1"/>
          </p:cNvSpPr>
          <p:nvPr>
            <p:ph type="dt" sz="half" idx="10"/>
          </p:nvPr>
        </p:nvSpPr>
        <p:spPr/>
        <p:txBody>
          <a:bodyPr/>
          <a:lstStyle/>
          <a:p>
            <a:fld id="{C246B91A-B0E7-45D4-B3AE-2ED3026FB0A7}" type="datetimeFigureOut">
              <a:rPr lang="en-GB" smtClean="0"/>
              <a:t>18/05/2023</a:t>
            </a:fld>
            <a:endParaRPr lang="en-GB"/>
          </a:p>
        </p:txBody>
      </p:sp>
      <p:sp>
        <p:nvSpPr>
          <p:cNvPr id="5" name="Footer Placeholder 4">
            <a:extLst>
              <a:ext uri="{FF2B5EF4-FFF2-40B4-BE49-F238E27FC236}">
                <a16:creationId xmlns:a16="http://schemas.microsoft.com/office/drawing/2014/main" id="{36AEDE73-B5DB-C59D-2539-96ADA3F326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442F5C-CC3D-CB33-F205-20D853DDF19E}"/>
              </a:ext>
            </a:extLst>
          </p:cNvPr>
          <p:cNvSpPr>
            <a:spLocks noGrp="1"/>
          </p:cNvSpPr>
          <p:nvPr>
            <p:ph type="sldNum" sz="quarter" idx="12"/>
          </p:nvPr>
        </p:nvSpPr>
        <p:spPr/>
        <p:txBody>
          <a:bodyPr/>
          <a:lstStyle/>
          <a:p>
            <a:fld id="{2579D58D-49DE-4184-812A-52EBC3E3FB04}" type="slidenum">
              <a:rPr lang="en-GB" smtClean="0"/>
              <a:t>‹#›</a:t>
            </a:fld>
            <a:endParaRPr lang="en-GB"/>
          </a:p>
        </p:txBody>
      </p:sp>
    </p:spTree>
    <p:extLst>
      <p:ext uri="{BB962C8B-B14F-4D97-AF65-F5344CB8AC3E}">
        <p14:creationId xmlns:p14="http://schemas.microsoft.com/office/powerpoint/2010/main" val="335042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34FA2B-EB32-30F3-8BA2-83CE3EE2F21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4A6651-9CD0-E763-3FDC-119CEA8495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4D1351-220E-EB25-8684-11DB89A13C90}"/>
              </a:ext>
            </a:extLst>
          </p:cNvPr>
          <p:cNvSpPr>
            <a:spLocks noGrp="1"/>
          </p:cNvSpPr>
          <p:nvPr>
            <p:ph type="dt" sz="half" idx="10"/>
          </p:nvPr>
        </p:nvSpPr>
        <p:spPr/>
        <p:txBody>
          <a:bodyPr/>
          <a:lstStyle/>
          <a:p>
            <a:fld id="{C246B91A-B0E7-45D4-B3AE-2ED3026FB0A7}" type="datetimeFigureOut">
              <a:rPr lang="en-GB" smtClean="0"/>
              <a:t>18/05/2023</a:t>
            </a:fld>
            <a:endParaRPr lang="en-GB"/>
          </a:p>
        </p:txBody>
      </p:sp>
      <p:sp>
        <p:nvSpPr>
          <p:cNvPr id="5" name="Footer Placeholder 4">
            <a:extLst>
              <a:ext uri="{FF2B5EF4-FFF2-40B4-BE49-F238E27FC236}">
                <a16:creationId xmlns:a16="http://schemas.microsoft.com/office/drawing/2014/main" id="{4E63E32C-0BF0-F754-8395-1267D716D4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9CC141-CC5F-44B0-F903-2CA8B22058D2}"/>
              </a:ext>
            </a:extLst>
          </p:cNvPr>
          <p:cNvSpPr>
            <a:spLocks noGrp="1"/>
          </p:cNvSpPr>
          <p:nvPr>
            <p:ph type="sldNum" sz="quarter" idx="12"/>
          </p:nvPr>
        </p:nvSpPr>
        <p:spPr/>
        <p:txBody>
          <a:bodyPr/>
          <a:lstStyle/>
          <a:p>
            <a:fld id="{2579D58D-49DE-4184-812A-52EBC3E3FB04}" type="slidenum">
              <a:rPr lang="en-GB" smtClean="0"/>
              <a:t>‹#›</a:t>
            </a:fld>
            <a:endParaRPr lang="en-GB"/>
          </a:p>
        </p:txBody>
      </p:sp>
    </p:spTree>
    <p:extLst>
      <p:ext uri="{BB962C8B-B14F-4D97-AF65-F5344CB8AC3E}">
        <p14:creationId xmlns:p14="http://schemas.microsoft.com/office/powerpoint/2010/main" val="4164210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057AE-9D9A-2B7D-C7EF-F0793D98DB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769AFE-B39A-18D5-126F-FFD5BBE635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002557-8C1B-9755-8256-7874502F7A44}"/>
              </a:ext>
            </a:extLst>
          </p:cNvPr>
          <p:cNvSpPr>
            <a:spLocks noGrp="1"/>
          </p:cNvSpPr>
          <p:nvPr>
            <p:ph type="dt" sz="half" idx="10"/>
          </p:nvPr>
        </p:nvSpPr>
        <p:spPr/>
        <p:txBody>
          <a:bodyPr/>
          <a:lstStyle/>
          <a:p>
            <a:fld id="{C246B91A-B0E7-45D4-B3AE-2ED3026FB0A7}" type="datetimeFigureOut">
              <a:rPr lang="en-GB" smtClean="0"/>
              <a:t>18/05/2023</a:t>
            </a:fld>
            <a:endParaRPr lang="en-GB"/>
          </a:p>
        </p:txBody>
      </p:sp>
      <p:sp>
        <p:nvSpPr>
          <p:cNvPr id="5" name="Footer Placeholder 4">
            <a:extLst>
              <a:ext uri="{FF2B5EF4-FFF2-40B4-BE49-F238E27FC236}">
                <a16:creationId xmlns:a16="http://schemas.microsoft.com/office/drawing/2014/main" id="{419883BD-9445-A1EA-2895-23BABC7ED0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A97DCD-D894-B391-6705-EB4CFF0BD63D}"/>
              </a:ext>
            </a:extLst>
          </p:cNvPr>
          <p:cNvSpPr>
            <a:spLocks noGrp="1"/>
          </p:cNvSpPr>
          <p:nvPr>
            <p:ph type="sldNum" sz="quarter" idx="12"/>
          </p:nvPr>
        </p:nvSpPr>
        <p:spPr/>
        <p:txBody>
          <a:bodyPr/>
          <a:lstStyle/>
          <a:p>
            <a:fld id="{2579D58D-49DE-4184-812A-52EBC3E3FB04}" type="slidenum">
              <a:rPr lang="en-GB" smtClean="0"/>
              <a:t>‹#›</a:t>
            </a:fld>
            <a:endParaRPr lang="en-GB"/>
          </a:p>
        </p:txBody>
      </p:sp>
    </p:spTree>
    <p:extLst>
      <p:ext uri="{BB962C8B-B14F-4D97-AF65-F5344CB8AC3E}">
        <p14:creationId xmlns:p14="http://schemas.microsoft.com/office/powerpoint/2010/main" val="52773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95A14-9AE7-07E0-D15F-EB5CE4027D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2911E96-B22B-BAA5-981F-11BC7DCBC4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EE3A9C-D529-456A-FF20-102435B94B4C}"/>
              </a:ext>
            </a:extLst>
          </p:cNvPr>
          <p:cNvSpPr>
            <a:spLocks noGrp="1"/>
          </p:cNvSpPr>
          <p:nvPr>
            <p:ph type="dt" sz="half" idx="10"/>
          </p:nvPr>
        </p:nvSpPr>
        <p:spPr/>
        <p:txBody>
          <a:bodyPr/>
          <a:lstStyle/>
          <a:p>
            <a:fld id="{C246B91A-B0E7-45D4-B3AE-2ED3026FB0A7}" type="datetimeFigureOut">
              <a:rPr lang="en-GB" smtClean="0"/>
              <a:t>18/05/2023</a:t>
            </a:fld>
            <a:endParaRPr lang="en-GB"/>
          </a:p>
        </p:txBody>
      </p:sp>
      <p:sp>
        <p:nvSpPr>
          <p:cNvPr id="5" name="Footer Placeholder 4">
            <a:extLst>
              <a:ext uri="{FF2B5EF4-FFF2-40B4-BE49-F238E27FC236}">
                <a16:creationId xmlns:a16="http://schemas.microsoft.com/office/drawing/2014/main" id="{5167056D-369C-9819-D170-CE41674BF1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E85CC2-10E1-26A0-E693-A44ACF76D351}"/>
              </a:ext>
            </a:extLst>
          </p:cNvPr>
          <p:cNvSpPr>
            <a:spLocks noGrp="1"/>
          </p:cNvSpPr>
          <p:nvPr>
            <p:ph type="sldNum" sz="quarter" idx="12"/>
          </p:nvPr>
        </p:nvSpPr>
        <p:spPr/>
        <p:txBody>
          <a:bodyPr/>
          <a:lstStyle/>
          <a:p>
            <a:fld id="{2579D58D-49DE-4184-812A-52EBC3E3FB04}" type="slidenum">
              <a:rPr lang="en-GB" smtClean="0"/>
              <a:t>‹#›</a:t>
            </a:fld>
            <a:endParaRPr lang="en-GB"/>
          </a:p>
        </p:txBody>
      </p:sp>
    </p:spTree>
    <p:extLst>
      <p:ext uri="{BB962C8B-B14F-4D97-AF65-F5344CB8AC3E}">
        <p14:creationId xmlns:p14="http://schemas.microsoft.com/office/powerpoint/2010/main" val="3866824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EC2D1-6780-5686-AC1B-D0EB92530E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F35A9D-349F-3F5A-1591-A3DA906BDC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FDDD5E9-BB71-F585-B728-ADC279B0F8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9D62AE8-2362-DE80-12EB-D9B1E301E5E6}"/>
              </a:ext>
            </a:extLst>
          </p:cNvPr>
          <p:cNvSpPr>
            <a:spLocks noGrp="1"/>
          </p:cNvSpPr>
          <p:nvPr>
            <p:ph type="dt" sz="half" idx="10"/>
          </p:nvPr>
        </p:nvSpPr>
        <p:spPr/>
        <p:txBody>
          <a:bodyPr/>
          <a:lstStyle/>
          <a:p>
            <a:fld id="{C246B91A-B0E7-45D4-B3AE-2ED3026FB0A7}" type="datetimeFigureOut">
              <a:rPr lang="en-GB" smtClean="0"/>
              <a:t>18/05/2023</a:t>
            </a:fld>
            <a:endParaRPr lang="en-GB"/>
          </a:p>
        </p:txBody>
      </p:sp>
      <p:sp>
        <p:nvSpPr>
          <p:cNvPr id="6" name="Footer Placeholder 5">
            <a:extLst>
              <a:ext uri="{FF2B5EF4-FFF2-40B4-BE49-F238E27FC236}">
                <a16:creationId xmlns:a16="http://schemas.microsoft.com/office/drawing/2014/main" id="{26D33059-7941-F7F2-008F-A5FA6E20A3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AD6617-B37B-195D-51EB-572537DB472C}"/>
              </a:ext>
            </a:extLst>
          </p:cNvPr>
          <p:cNvSpPr>
            <a:spLocks noGrp="1"/>
          </p:cNvSpPr>
          <p:nvPr>
            <p:ph type="sldNum" sz="quarter" idx="12"/>
          </p:nvPr>
        </p:nvSpPr>
        <p:spPr/>
        <p:txBody>
          <a:bodyPr/>
          <a:lstStyle/>
          <a:p>
            <a:fld id="{2579D58D-49DE-4184-812A-52EBC3E3FB04}" type="slidenum">
              <a:rPr lang="en-GB" smtClean="0"/>
              <a:t>‹#›</a:t>
            </a:fld>
            <a:endParaRPr lang="en-GB"/>
          </a:p>
        </p:txBody>
      </p:sp>
    </p:spTree>
    <p:extLst>
      <p:ext uri="{BB962C8B-B14F-4D97-AF65-F5344CB8AC3E}">
        <p14:creationId xmlns:p14="http://schemas.microsoft.com/office/powerpoint/2010/main" val="1989080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0DEEF-C2CF-4CAA-71C3-C18D1EFEF0F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BDE1458-5859-2F3F-29DE-54D0FD0BB0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0972B1-32CF-11C9-4BC9-693AC7F0C1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0652E3-96ED-B611-1439-095840D142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10F03D-44C5-5612-43E7-B62CB9D12E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705EB8C-A929-21B7-95B7-EDAB3477E22A}"/>
              </a:ext>
            </a:extLst>
          </p:cNvPr>
          <p:cNvSpPr>
            <a:spLocks noGrp="1"/>
          </p:cNvSpPr>
          <p:nvPr>
            <p:ph type="dt" sz="half" idx="10"/>
          </p:nvPr>
        </p:nvSpPr>
        <p:spPr/>
        <p:txBody>
          <a:bodyPr/>
          <a:lstStyle/>
          <a:p>
            <a:fld id="{C246B91A-B0E7-45D4-B3AE-2ED3026FB0A7}" type="datetimeFigureOut">
              <a:rPr lang="en-GB" smtClean="0"/>
              <a:t>18/05/2023</a:t>
            </a:fld>
            <a:endParaRPr lang="en-GB"/>
          </a:p>
        </p:txBody>
      </p:sp>
      <p:sp>
        <p:nvSpPr>
          <p:cNvPr id="8" name="Footer Placeholder 7">
            <a:extLst>
              <a:ext uri="{FF2B5EF4-FFF2-40B4-BE49-F238E27FC236}">
                <a16:creationId xmlns:a16="http://schemas.microsoft.com/office/drawing/2014/main" id="{09896D69-6F7B-C170-0570-BD9274794BA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E60D26-71ED-57F3-26AE-2496954706A0}"/>
              </a:ext>
            </a:extLst>
          </p:cNvPr>
          <p:cNvSpPr>
            <a:spLocks noGrp="1"/>
          </p:cNvSpPr>
          <p:nvPr>
            <p:ph type="sldNum" sz="quarter" idx="12"/>
          </p:nvPr>
        </p:nvSpPr>
        <p:spPr/>
        <p:txBody>
          <a:bodyPr/>
          <a:lstStyle/>
          <a:p>
            <a:fld id="{2579D58D-49DE-4184-812A-52EBC3E3FB04}" type="slidenum">
              <a:rPr lang="en-GB" smtClean="0"/>
              <a:t>‹#›</a:t>
            </a:fld>
            <a:endParaRPr lang="en-GB"/>
          </a:p>
        </p:txBody>
      </p:sp>
    </p:spTree>
    <p:extLst>
      <p:ext uri="{BB962C8B-B14F-4D97-AF65-F5344CB8AC3E}">
        <p14:creationId xmlns:p14="http://schemas.microsoft.com/office/powerpoint/2010/main" val="2766730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F65AA-62F2-6678-491F-C592486C350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DF19477-80D2-A35D-5B55-0D10574F46AC}"/>
              </a:ext>
            </a:extLst>
          </p:cNvPr>
          <p:cNvSpPr>
            <a:spLocks noGrp="1"/>
          </p:cNvSpPr>
          <p:nvPr>
            <p:ph type="dt" sz="half" idx="10"/>
          </p:nvPr>
        </p:nvSpPr>
        <p:spPr/>
        <p:txBody>
          <a:bodyPr/>
          <a:lstStyle/>
          <a:p>
            <a:fld id="{C246B91A-B0E7-45D4-B3AE-2ED3026FB0A7}" type="datetimeFigureOut">
              <a:rPr lang="en-GB" smtClean="0"/>
              <a:t>18/05/2023</a:t>
            </a:fld>
            <a:endParaRPr lang="en-GB"/>
          </a:p>
        </p:txBody>
      </p:sp>
      <p:sp>
        <p:nvSpPr>
          <p:cNvPr id="4" name="Footer Placeholder 3">
            <a:extLst>
              <a:ext uri="{FF2B5EF4-FFF2-40B4-BE49-F238E27FC236}">
                <a16:creationId xmlns:a16="http://schemas.microsoft.com/office/drawing/2014/main" id="{7FC98C29-D03A-5E46-3010-2E7A5D2BE20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8885AF3-40EE-B745-FB72-2295C4B1DEA5}"/>
              </a:ext>
            </a:extLst>
          </p:cNvPr>
          <p:cNvSpPr>
            <a:spLocks noGrp="1"/>
          </p:cNvSpPr>
          <p:nvPr>
            <p:ph type="sldNum" sz="quarter" idx="12"/>
          </p:nvPr>
        </p:nvSpPr>
        <p:spPr/>
        <p:txBody>
          <a:bodyPr/>
          <a:lstStyle/>
          <a:p>
            <a:fld id="{2579D58D-49DE-4184-812A-52EBC3E3FB04}" type="slidenum">
              <a:rPr lang="en-GB" smtClean="0"/>
              <a:t>‹#›</a:t>
            </a:fld>
            <a:endParaRPr lang="en-GB"/>
          </a:p>
        </p:txBody>
      </p:sp>
    </p:spTree>
    <p:extLst>
      <p:ext uri="{BB962C8B-B14F-4D97-AF65-F5344CB8AC3E}">
        <p14:creationId xmlns:p14="http://schemas.microsoft.com/office/powerpoint/2010/main" val="834084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C06791-8E4A-1CBF-FACE-2C56BAD82255}"/>
              </a:ext>
            </a:extLst>
          </p:cNvPr>
          <p:cNvSpPr>
            <a:spLocks noGrp="1"/>
          </p:cNvSpPr>
          <p:nvPr>
            <p:ph type="dt" sz="half" idx="10"/>
          </p:nvPr>
        </p:nvSpPr>
        <p:spPr/>
        <p:txBody>
          <a:bodyPr/>
          <a:lstStyle/>
          <a:p>
            <a:fld id="{C246B91A-B0E7-45D4-B3AE-2ED3026FB0A7}" type="datetimeFigureOut">
              <a:rPr lang="en-GB" smtClean="0"/>
              <a:t>18/05/2023</a:t>
            </a:fld>
            <a:endParaRPr lang="en-GB"/>
          </a:p>
        </p:txBody>
      </p:sp>
      <p:sp>
        <p:nvSpPr>
          <p:cNvPr id="3" name="Footer Placeholder 2">
            <a:extLst>
              <a:ext uri="{FF2B5EF4-FFF2-40B4-BE49-F238E27FC236}">
                <a16:creationId xmlns:a16="http://schemas.microsoft.com/office/drawing/2014/main" id="{AE583F27-5750-D512-9C1C-FE9237D6F84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FC08D11-3743-24E4-BBEF-DEB85336BC6F}"/>
              </a:ext>
            </a:extLst>
          </p:cNvPr>
          <p:cNvSpPr>
            <a:spLocks noGrp="1"/>
          </p:cNvSpPr>
          <p:nvPr>
            <p:ph type="sldNum" sz="quarter" idx="12"/>
          </p:nvPr>
        </p:nvSpPr>
        <p:spPr/>
        <p:txBody>
          <a:bodyPr/>
          <a:lstStyle/>
          <a:p>
            <a:fld id="{2579D58D-49DE-4184-812A-52EBC3E3FB04}" type="slidenum">
              <a:rPr lang="en-GB" smtClean="0"/>
              <a:t>‹#›</a:t>
            </a:fld>
            <a:endParaRPr lang="en-GB"/>
          </a:p>
        </p:txBody>
      </p:sp>
    </p:spTree>
    <p:extLst>
      <p:ext uri="{BB962C8B-B14F-4D97-AF65-F5344CB8AC3E}">
        <p14:creationId xmlns:p14="http://schemas.microsoft.com/office/powerpoint/2010/main" val="2061333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FB9F0-78B5-3920-9F94-DED1E4022A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B88AA1A-2CA0-8381-4B97-C4DE08EA52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2AA322D-478D-A0F4-FB6C-B10BDEDE21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BFE256-B6E8-C660-68D5-2AA2577F005E}"/>
              </a:ext>
            </a:extLst>
          </p:cNvPr>
          <p:cNvSpPr>
            <a:spLocks noGrp="1"/>
          </p:cNvSpPr>
          <p:nvPr>
            <p:ph type="dt" sz="half" idx="10"/>
          </p:nvPr>
        </p:nvSpPr>
        <p:spPr/>
        <p:txBody>
          <a:bodyPr/>
          <a:lstStyle/>
          <a:p>
            <a:fld id="{C246B91A-B0E7-45D4-B3AE-2ED3026FB0A7}" type="datetimeFigureOut">
              <a:rPr lang="en-GB" smtClean="0"/>
              <a:t>18/05/2023</a:t>
            </a:fld>
            <a:endParaRPr lang="en-GB"/>
          </a:p>
        </p:txBody>
      </p:sp>
      <p:sp>
        <p:nvSpPr>
          <p:cNvPr id="6" name="Footer Placeholder 5">
            <a:extLst>
              <a:ext uri="{FF2B5EF4-FFF2-40B4-BE49-F238E27FC236}">
                <a16:creationId xmlns:a16="http://schemas.microsoft.com/office/drawing/2014/main" id="{5741B340-04BA-8895-9CD1-06FE853193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6E12DF-62DB-BE07-3975-44DEFA47A47D}"/>
              </a:ext>
            </a:extLst>
          </p:cNvPr>
          <p:cNvSpPr>
            <a:spLocks noGrp="1"/>
          </p:cNvSpPr>
          <p:nvPr>
            <p:ph type="sldNum" sz="quarter" idx="12"/>
          </p:nvPr>
        </p:nvSpPr>
        <p:spPr/>
        <p:txBody>
          <a:bodyPr/>
          <a:lstStyle/>
          <a:p>
            <a:fld id="{2579D58D-49DE-4184-812A-52EBC3E3FB04}" type="slidenum">
              <a:rPr lang="en-GB" smtClean="0"/>
              <a:t>‹#›</a:t>
            </a:fld>
            <a:endParaRPr lang="en-GB"/>
          </a:p>
        </p:txBody>
      </p:sp>
    </p:spTree>
    <p:extLst>
      <p:ext uri="{BB962C8B-B14F-4D97-AF65-F5344CB8AC3E}">
        <p14:creationId xmlns:p14="http://schemas.microsoft.com/office/powerpoint/2010/main" val="337681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8F01-FD20-35C7-7D0A-A1E79D57C2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DD79315-FC90-F9F8-DC34-210DCF9AF3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FE03489-8395-D503-DBA1-B6CF0F69FA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1BD528-2DB6-0645-0DCC-F8C5C12109AD}"/>
              </a:ext>
            </a:extLst>
          </p:cNvPr>
          <p:cNvSpPr>
            <a:spLocks noGrp="1"/>
          </p:cNvSpPr>
          <p:nvPr>
            <p:ph type="dt" sz="half" idx="10"/>
          </p:nvPr>
        </p:nvSpPr>
        <p:spPr/>
        <p:txBody>
          <a:bodyPr/>
          <a:lstStyle/>
          <a:p>
            <a:fld id="{C246B91A-B0E7-45D4-B3AE-2ED3026FB0A7}" type="datetimeFigureOut">
              <a:rPr lang="en-GB" smtClean="0"/>
              <a:t>18/05/2023</a:t>
            </a:fld>
            <a:endParaRPr lang="en-GB"/>
          </a:p>
        </p:txBody>
      </p:sp>
      <p:sp>
        <p:nvSpPr>
          <p:cNvPr id="6" name="Footer Placeholder 5">
            <a:extLst>
              <a:ext uri="{FF2B5EF4-FFF2-40B4-BE49-F238E27FC236}">
                <a16:creationId xmlns:a16="http://schemas.microsoft.com/office/drawing/2014/main" id="{2E58D8D0-CE0A-E6EE-512A-42EF8CEF71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40CDC6-96FE-F220-EFD6-E09B07245215}"/>
              </a:ext>
            </a:extLst>
          </p:cNvPr>
          <p:cNvSpPr>
            <a:spLocks noGrp="1"/>
          </p:cNvSpPr>
          <p:nvPr>
            <p:ph type="sldNum" sz="quarter" idx="12"/>
          </p:nvPr>
        </p:nvSpPr>
        <p:spPr/>
        <p:txBody>
          <a:bodyPr/>
          <a:lstStyle/>
          <a:p>
            <a:fld id="{2579D58D-49DE-4184-812A-52EBC3E3FB04}" type="slidenum">
              <a:rPr lang="en-GB" smtClean="0"/>
              <a:t>‹#›</a:t>
            </a:fld>
            <a:endParaRPr lang="en-GB"/>
          </a:p>
        </p:txBody>
      </p:sp>
    </p:spTree>
    <p:extLst>
      <p:ext uri="{BB962C8B-B14F-4D97-AF65-F5344CB8AC3E}">
        <p14:creationId xmlns:p14="http://schemas.microsoft.com/office/powerpoint/2010/main" val="347909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D8B3D9-69E3-489F-3F17-72924F349B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66FACC9-189D-2818-C24D-1A63F76DBE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0137DA-9069-0249-2A1C-349534F6C4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6B91A-B0E7-45D4-B3AE-2ED3026FB0A7}" type="datetimeFigureOut">
              <a:rPr lang="en-GB" smtClean="0"/>
              <a:t>18/05/2023</a:t>
            </a:fld>
            <a:endParaRPr lang="en-GB"/>
          </a:p>
        </p:txBody>
      </p:sp>
      <p:sp>
        <p:nvSpPr>
          <p:cNvPr id="5" name="Footer Placeholder 4">
            <a:extLst>
              <a:ext uri="{FF2B5EF4-FFF2-40B4-BE49-F238E27FC236}">
                <a16:creationId xmlns:a16="http://schemas.microsoft.com/office/drawing/2014/main" id="{E20CD0EB-B069-1230-42B6-BA8BC1462A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7095860-693B-2FC8-5960-10B448E4C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79D58D-49DE-4184-812A-52EBC3E3FB04}" type="slidenum">
              <a:rPr lang="en-GB" smtClean="0"/>
              <a:t>‹#›</a:t>
            </a:fld>
            <a:endParaRPr lang="en-GB"/>
          </a:p>
        </p:txBody>
      </p:sp>
    </p:spTree>
    <p:extLst>
      <p:ext uri="{BB962C8B-B14F-4D97-AF65-F5344CB8AC3E}">
        <p14:creationId xmlns:p14="http://schemas.microsoft.com/office/powerpoint/2010/main" val="170521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3B400-E965-20AC-7FA0-9D4ED4BA83E3}"/>
              </a:ext>
            </a:extLst>
          </p:cNvPr>
          <p:cNvSpPr>
            <a:spLocks noGrp="1"/>
          </p:cNvSpPr>
          <p:nvPr>
            <p:ph type="ctrTitle"/>
          </p:nvPr>
        </p:nvSpPr>
        <p:spPr/>
        <p:txBody>
          <a:bodyPr>
            <a:normAutofit fontScale="90000"/>
          </a:bodyPr>
          <a:lstStyle/>
          <a:p>
            <a:r>
              <a:rPr lang="en-GB" dirty="0"/>
              <a:t>Communities of practice in multi-agency responses to cuckooing</a:t>
            </a:r>
          </a:p>
        </p:txBody>
      </p:sp>
      <p:sp>
        <p:nvSpPr>
          <p:cNvPr id="3" name="Subtitle 2">
            <a:extLst>
              <a:ext uri="{FF2B5EF4-FFF2-40B4-BE49-F238E27FC236}">
                <a16:creationId xmlns:a16="http://schemas.microsoft.com/office/drawing/2014/main" id="{E111153F-1784-E072-FF3C-28F06BDCBA54}"/>
              </a:ext>
            </a:extLst>
          </p:cNvPr>
          <p:cNvSpPr>
            <a:spLocks noGrp="1"/>
          </p:cNvSpPr>
          <p:nvPr>
            <p:ph type="subTitle" idx="1"/>
          </p:nvPr>
        </p:nvSpPr>
        <p:spPr/>
        <p:txBody>
          <a:bodyPr/>
          <a:lstStyle/>
          <a:p>
            <a:r>
              <a:rPr lang="en-GB" dirty="0"/>
              <a:t>Rose Broad</a:t>
            </a:r>
          </a:p>
          <a:p>
            <a:r>
              <a:rPr lang="en-GB" dirty="0"/>
              <a:t>University of Manchester</a:t>
            </a:r>
          </a:p>
          <a:p>
            <a:r>
              <a:rPr lang="en-GB" dirty="0"/>
              <a:t>3</a:t>
            </a:r>
            <a:r>
              <a:rPr lang="en-GB" baseline="30000" dirty="0"/>
              <a:t>rd</a:t>
            </a:r>
            <a:r>
              <a:rPr lang="en-GB" dirty="0"/>
              <a:t> May 2023</a:t>
            </a:r>
          </a:p>
        </p:txBody>
      </p:sp>
    </p:spTree>
    <p:extLst>
      <p:ext uri="{BB962C8B-B14F-4D97-AF65-F5344CB8AC3E}">
        <p14:creationId xmlns:p14="http://schemas.microsoft.com/office/powerpoint/2010/main" val="4185939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1A51F-EC1F-F146-7F30-DBE5577E640A}"/>
              </a:ext>
            </a:extLst>
          </p:cNvPr>
          <p:cNvSpPr>
            <a:spLocks noGrp="1"/>
          </p:cNvSpPr>
          <p:nvPr>
            <p:ph type="title"/>
          </p:nvPr>
        </p:nvSpPr>
        <p:spPr/>
        <p:txBody>
          <a:bodyPr/>
          <a:lstStyle/>
          <a:p>
            <a:r>
              <a:rPr lang="en-GB" dirty="0"/>
              <a:t>Communities of practice</a:t>
            </a:r>
          </a:p>
        </p:txBody>
      </p:sp>
      <p:sp>
        <p:nvSpPr>
          <p:cNvPr id="3" name="Content Placeholder 2">
            <a:extLst>
              <a:ext uri="{FF2B5EF4-FFF2-40B4-BE49-F238E27FC236}">
                <a16:creationId xmlns:a16="http://schemas.microsoft.com/office/drawing/2014/main" id="{95F90E84-0817-EE0B-0327-D87AB932C0FD}"/>
              </a:ext>
            </a:extLst>
          </p:cNvPr>
          <p:cNvSpPr>
            <a:spLocks noGrp="1"/>
          </p:cNvSpPr>
          <p:nvPr>
            <p:ph sz="half" idx="1"/>
          </p:nvPr>
        </p:nvSpPr>
        <p:spPr/>
        <p:txBody>
          <a:bodyPr>
            <a:normAutofit fontScale="92500" lnSpcReduction="10000"/>
          </a:bodyPr>
          <a:lstStyle/>
          <a:p>
            <a:r>
              <a:rPr lang="en-GB" dirty="0"/>
              <a:t>Communities of practice are defined as</a:t>
            </a:r>
          </a:p>
          <a:p>
            <a:pPr lvl="1"/>
            <a:r>
              <a:rPr lang="en-GB" dirty="0"/>
              <a:t>‘groups of people who share a concern or passion for something they do and learn how to do it better as they interact regularly’ (Wenger, 2009:1)</a:t>
            </a:r>
          </a:p>
          <a:p>
            <a:r>
              <a:rPr lang="en-GB" dirty="0"/>
              <a:t>There are three essential characteristics to communities of practice:</a:t>
            </a:r>
          </a:p>
          <a:p>
            <a:pPr lvl="1"/>
            <a:r>
              <a:rPr lang="en-GB" dirty="0"/>
              <a:t>Domain</a:t>
            </a:r>
          </a:p>
          <a:p>
            <a:pPr lvl="1"/>
            <a:r>
              <a:rPr lang="en-GB" dirty="0"/>
              <a:t>Community</a:t>
            </a:r>
          </a:p>
          <a:p>
            <a:pPr lvl="1"/>
            <a:r>
              <a:rPr lang="en-GB" dirty="0"/>
              <a:t>Practice</a:t>
            </a:r>
          </a:p>
          <a:p>
            <a:endParaRPr lang="en-GB" dirty="0"/>
          </a:p>
        </p:txBody>
      </p:sp>
      <p:graphicFrame>
        <p:nvGraphicFramePr>
          <p:cNvPr id="7" name="Content Placeholder 6">
            <a:extLst>
              <a:ext uri="{FF2B5EF4-FFF2-40B4-BE49-F238E27FC236}">
                <a16:creationId xmlns:a16="http://schemas.microsoft.com/office/drawing/2014/main" id="{33CB2E3D-5EF9-F914-4478-2A1D5426E054}"/>
              </a:ext>
            </a:extLst>
          </p:cNvPr>
          <p:cNvGraphicFramePr>
            <a:graphicFrameLocks noGrp="1"/>
          </p:cNvGraphicFramePr>
          <p:nvPr>
            <p:ph sz="half" idx="2"/>
            <p:extLst>
              <p:ext uri="{D42A27DB-BD31-4B8C-83A1-F6EECF244321}">
                <p14:modId xmlns:p14="http://schemas.microsoft.com/office/powerpoint/2010/main" val="1699570218"/>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4539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9C012-9451-D04F-337D-EA94525BC8B7}"/>
              </a:ext>
            </a:extLst>
          </p:cNvPr>
          <p:cNvSpPr>
            <a:spLocks noGrp="1"/>
          </p:cNvSpPr>
          <p:nvPr>
            <p:ph type="title"/>
          </p:nvPr>
        </p:nvSpPr>
        <p:spPr/>
        <p:txBody>
          <a:bodyPr/>
          <a:lstStyle/>
          <a:p>
            <a:r>
              <a:rPr lang="en-GB" dirty="0"/>
              <a:t>Wenger’s organisational structures </a:t>
            </a:r>
          </a:p>
        </p:txBody>
      </p:sp>
      <p:sp>
        <p:nvSpPr>
          <p:cNvPr id="3" name="Content Placeholder 2">
            <a:extLst>
              <a:ext uri="{FF2B5EF4-FFF2-40B4-BE49-F238E27FC236}">
                <a16:creationId xmlns:a16="http://schemas.microsoft.com/office/drawing/2014/main" id="{F96BE9EE-1D1C-22C5-DA3F-BF4074C66C9B}"/>
              </a:ext>
            </a:extLst>
          </p:cNvPr>
          <p:cNvSpPr>
            <a:spLocks noGrp="1"/>
          </p:cNvSpPr>
          <p:nvPr>
            <p:ph sz="half" idx="1"/>
          </p:nvPr>
        </p:nvSpPr>
        <p:spPr/>
        <p:txBody>
          <a:bodyPr/>
          <a:lstStyle/>
          <a:p>
            <a:r>
              <a:rPr lang="en-GB" dirty="0"/>
              <a:t>Designed</a:t>
            </a:r>
          </a:p>
          <a:p>
            <a:pPr lvl="1"/>
            <a:r>
              <a:rPr lang="en-GB" dirty="0"/>
              <a:t>Consist of things like formal policies, contracts, regulations, strategy documents etc.</a:t>
            </a:r>
          </a:p>
          <a:p>
            <a:pPr lvl="1"/>
            <a:endParaRPr lang="en-GB" dirty="0"/>
          </a:p>
          <a:p>
            <a:pPr lvl="1"/>
            <a:endParaRPr lang="en-GB" dirty="0"/>
          </a:p>
        </p:txBody>
      </p:sp>
      <p:sp>
        <p:nvSpPr>
          <p:cNvPr id="4" name="Content Placeholder 3">
            <a:extLst>
              <a:ext uri="{FF2B5EF4-FFF2-40B4-BE49-F238E27FC236}">
                <a16:creationId xmlns:a16="http://schemas.microsoft.com/office/drawing/2014/main" id="{B8B40893-F8FC-C296-5F83-883AFAD1E2C1}"/>
              </a:ext>
            </a:extLst>
          </p:cNvPr>
          <p:cNvSpPr>
            <a:spLocks noGrp="1"/>
          </p:cNvSpPr>
          <p:nvPr>
            <p:ph sz="half" idx="2"/>
          </p:nvPr>
        </p:nvSpPr>
        <p:spPr/>
        <p:txBody>
          <a:bodyPr/>
          <a:lstStyle/>
          <a:p>
            <a:r>
              <a:rPr lang="en-GB" dirty="0"/>
              <a:t>Emergent</a:t>
            </a:r>
          </a:p>
          <a:p>
            <a:pPr lvl="1"/>
            <a:r>
              <a:rPr lang="en-GB" dirty="0"/>
              <a:t>Activities and practices that evolve as people in communities of practice interact with and interpret the designed structures.</a:t>
            </a:r>
          </a:p>
        </p:txBody>
      </p:sp>
      <p:pic>
        <p:nvPicPr>
          <p:cNvPr id="6" name="Picture 5">
            <a:extLst>
              <a:ext uri="{FF2B5EF4-FFF2-40B4-BE49-F238E27FC236}">
                <a16:creationId xmlns:a16="http://schemas.microsoft.com/office/drawing/2014/main" id="{18085B82-A6E7-6D8A-E9DB-3D747A45441D}"/>
              </a:ext>
            </a:extLst>
          </p:cNvPr>
          <p:cNvPicPr>
            <a:picLocks noChangeAspect="1"/>
          </p:cNvPicPr>
          <p:nvPr/>
        </p:nvPicPr>
        <p:blipFill>
          <a:blip r:embed="rId2"/>
          <a:stretch>
            <a:fillRect/>
          </a:stretch>
        </p:blipFill>
        <p:spPr>
          <a:xfrm>
            <a:off x="1669415" y="3512820"/>
            <a:ext cx="2697981" cy="2887980"/>
          </a:xfrm>
          <a:prstGeom prst="rect">
            <a:avLst/>
          </a:prstGeom>
        </p:spPr>
      </p:pic>
      <p:pic>
        <p:nvPicPr>
          <p:cNvPr id="8" name="Picture 7">
            <a:extLst>
              <a:ext uri="{FF2B5EF4-FFF2-40B4-BE49-F238E27FC236}">
                <a16:creationId xmlns:a16="http://schemas.microsoft.com/office/drawing/2014/main" id="{CBDE298A-43E7-F754-AE37-B93CDDDFEC11}"/>
              </a:ext>
            </a:extLst>
          </p:cNvPr>
          <p:cNvPicPr>
            <a:picLocks noChangeAspect="1"/>
          </p:cNvPicPr>
          <p:nvPr/>
        </p:nvPicPr>
        <p:blipFill>
          <a:blip r:embed="rId3"/>
          <a:stretch>
            <a:fillRect/>
          </a:stretch>
        </p:blipFill>
        <p:spPr>
          <a:xfrm>
            <a:off x="6949440" y="3829670"/>
            <a:ext cx="4040187" cy="2752422"/>
          </a:xfrm>
          <a:prstGeom prst="rect">
            <a:avLst/>
          </a:prstGeom>
        </p:spPr>
      </p:pic>
    </p:spTree>
    <p:extLst>
      <p:ext uri="{BB962C8B-B14F-4D97-AF65-F5344CB8AC3E}">
        <p14:creationId xmlns:p14="http://schemas.microsoft.com/office/powerpoint/2010/main" val="2984670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D295925-F884-AA57-EA65-6F16D5FB7A4A}"/>
              </a:ext>
            </a:extLst>
          </p:cNvPr>
          <p:cNvSpPr>
            <a:spLocks noGrp="1"/>
          </p:cNvSpPr>
          <p:nvPr>
            <p:ph type="title"/>
          </p:nvPr>
        </p:nvSpPr>
        <p:spPr/>
        <p:txBody>
          <a:bodyPr/>
          <a:lstStyle/>
          <a:p>
            <a:r>
              <a:rPr lang="en-GB" dirty="0"/>
              <a:t>Responding to adult victims of cuckooing</a:t>
            </a:r>
          </a:p>
        </p:txBody>
      </p:sp>
      <p:sp>
        <p:nvSpPr>
          <p:cNvPr id="6" name="Content Placeholder 5">
            <a:extLst>
              <a:ext uri="{FF2B5EF4-FFF2-40B4-BE49-F238E27FC236}">
                <a16:creationId xmlns:a16="http://schemas.microsoft.com/office/drawing/2014/main" id="{D41A3B59-BA8B-ACD5-32D5-8AAFC1D5A779}"/>
              </a:ext>
            </a:extLst>
          </p:cNvPr>
          <p:cNvSpPr>
            <a:spLocks noGrp="1"/>
          </p:cNvSpPr>
          <p:nvPr>
            <p:ph idx="1"/>
          </p:nvPr>
        </p:nvSpPr>
        <p:spPr/>
        <p:txBody>
          <a:bodyPr>
            <a:normAutofit fontScale="85000" lnSpcReduction="20000"/>
          </a:bodyPr>
          <a:lstStyle/>
          <a:p>
            <a:r>
              <a:rPr lang="en-GB" dirty="0"/>
              <a:t>Funded by University of Manchester and Greater Manchester Combine Authority</a:t>
            </a:r>
          </a:p>
          <a:p>
            <a:r>
              <a:rPr lang="en-GB" dirty="0"/>
              <a:t>Aims</a:t>
            </a:r>
          </a:p>
          <a:p>
            <a:pPr lvl="1"/>
            <a:r>
              <a:rPr lang="en-GB" dirty="0"/>
              <a:t>To identify pathways of responses to victims of cuckooing across GM</a:t>
            </a:r>
          </a:p>
          <a:p>
            <a:pPr lvl="1"/>
            <a:r>
              <a:rPr lang="en-GB" dirty="0"/>
              <a:t>To identify best practice and challenges in these responses</a:t>
            </a:r>
          </a:p>
          <a:p>
            <a:pPr lvl="1"/>
            <a:r>
              <a:rPr lang="en-GB" dirty="0"/>
              <a:t>To produce an overview of these practices to inform local policy</a:t>
            </a:r>
          </a:p>
          <a:p>
            <a:r>
              <a:rPr lang="en-GB" dirty="0"/>
              <a:t>We held ten workshops, one in each of the GM boroughs with police, adult social care and social housing alongside other participants from relevant agencies</a:t>
            </a:r>
          </a:p>
          <a:p>
            <a:r>
              <a:rPr lang="en-GB" dirty="0"/>
              <a:t>37 participants in total</a:t>
            </a:r>
          </a:p>
          <a:p>
            <a:pPr lvl="1"/>
            <a:r>
              <a:rPr lang="en-GB" dirty="0"/>
              <a:t>11 housing providers</a:t>
            </a:r>
          </a:p>
          <a:p>
            <a:pPr lvl="1"/>
            <a:r>
              <a:rPr lang="en-GB" dirty="0"/>
              <a:t>Nine police officers</a:t>
            </a:r>
          </a:p>
          <a:p>
            <a:pPr lvl="1"/>
            <a:r>
              <a:rPr lang="en-GB" dirty="0"/>
              <a:t>Ten adult social care</a:t>
            </a:r>
          </a:p>
          <a:p>
            <a:pPr lvl="1"/>
            <a:r>
              <a:rPr lang="en-GB" dirty="0"/>
              <a:t>Five local authority</a:t>
            </a:r>
          </a:p>
          <a:p>
            <a:pPr lvl="1"/>
            <a:r>
              <a:rPr lang="en-GB" dirty="0"/>
              <a:t>Two NGOs</a:t>
            </a:r>
          </a:p>
          <a:p>
            <a:pPr lvl="1"/>
            <a:endParaRPr lang="en-GB" dirty="0"/>
          </a:p>
        </p:txBody>
      </p:sp>
    </p:spTree>
    <p:extLst>
      <p:ext uri="{BB962C8B-B14F-4D97-AF65-F5344CB8AC3E}">
        <p14:creationId xmlns:p14="http://schemas.microsoft.com/office/powerpoint/2010/main" val="195978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B1E0C-C5D0-6A4C-2853-5007671AB410}"/>
              </a:ext>
            </a:extLst>
          </p:cNvPr>
          <p:cNvSpPr>
            <a:spLocks noGrp="1"/>
          </p:cNvSpPr>
          <p:nvPr>
            <p:ph type="title"/>
          </p:nvPr>
        </p:nvSpPr>
        <p:spPr/>
        <p:txBody>
          <a:bodyPr/>
          <a:lstStyle/>
          <a:p>
            <a:r>
              <a:rPr lang="en-GB" dirty="0"/>
              <a:t>Domain</a:t>
            </a:r>
          </a:p>
        </p:txBody>
      </p:sp>
      <p:sp>
        <p:nvSpPr>
          <p:cNvPr id="3" name="Content Placeholder 2">
            <a:extLst>
              <a:ext uri="{FF2B5EF4-FFF2-40B4-BE49-F238E27FC236}">
                <a16:creationId xmlns:a16="http://schemas.microsoft.com/office/drawing/2014/main" id="{D220BB7B-C8CC-E4DE-CBF3-A5417849C6AD}"/>
              </a:ext>
            </a:extLst>
          </p:cNvPr>
          <p:cNvSpPr>
            <a:spLocks noGrp="1"/>
          </p:cNvSpPr>
          <p:nvPr>
            <p:ph idx="1"/>
          </p:nvPr>
        </p:nvSpPr>
        <p:spPr/>
        <p:txBody>
          <a:bodyPr/>
          <a:lstStyle/>
          <a:p>
            <a:r>
              <a:rPr lang="en-GB" dirty="0"/>
              <a:t>Is there a shared focus/topic?</a:t>
            </a:r>
          </a:p>
          <a:p>
            <a:r>
              <a:rPr lang="en-GB" dirty="0"/>
              <a:t>Differing priorities – e.g. safeguarding/arrest, investigation and prosecution/re-location and safety of residents (also variation within agencies)/civil vs criminal responses</a:t>
            </a:r>
          </a:p>
          <a:p>
            <a:pPr lvl="1"/>
            <a:r>
              <a:rPr lang="en-GB" sz="1800" dirty="0">
                <a:effectLst/>
                <a:latin typeface="Calibri" panose="020F0502020204030204" pitchFamily="34" charset="0"/>
                <a:ea typeface="Calibri" panose="020F0502020204030204" pitchFamily="34" charset="0"/>
                <a:cs typeface="Times New Roman" panose="02020603050405020304" pitchFamily="18" charset="0"/>
              </a:rPr>
              <a:t>Police ‘do the same thing over and over again. Locking people and their drugs up and high fiving each other. We have done this for 70, 80 years. We need to address the initial problems’ (Police 8).</a:t>
            </a:r>
          </a:p>
          <a:p>
            <a:pPr lvl="1"/>
            <a:r>
              <a:rPr lang="en-GB" sz="1800" dirty="0">
                <a:latin typeface="Calibri" panose="020F0502020204030204" pitchFamily="34" charset="0"/>
                <a:ea typeface="Calibri" panose="020F0502020204030204" pitchFamily="34" charset="0"/>
                <a:cs typeface="Times New Roman" panose="02020603050405020304" pitchFamily="18" charset="0"/>
              </a:rPr>
              <a:t>Perception of the problem as one of organised crime vs ‘chaotic drug and alcohol users’ that take advantage of the ‘most vulnerable’ in that group (Local Authority 8).</a:t>
            </a:r>
          </a:p>
          <a:p>
            <a:pPr lvl="1"/>
            <a:r>
              <a:rPr lang="en-GB" sz="1800" dirty="0">
                <a:latin typeface="Calibri" panose="020F0502020204030204" pitchFamily="34" charset="0"/>
                <a:ea typeface="Calibri" panose="020F0502020204030204" pitchFamily="34" charset="0"/>
                <a:cs typeface="Times New Roman" panose="02020603050405020304" pitchFamily="18" charset="0"/>
              </a:rPr>
              <a:t>Perception of the victim – offender relationship ‘dysfunctional relationship’ where both parties are ‘users’ (Social Care 5); ‘Locked in but with cider’ (Local Authority 8).</a:t>
            </a:r>
          </a:p>
          <a:p>
            <a:pPr lvl="1"/>
            <a:r>
              <a:rPr lang="en-GB" sz="1800" dirty="0">
                <a:effectLst/>
                <a:latin typeface="Calibri" panose="020F0502020204030204" pitchFamily="34" charset="0"/>
                <a:ea typeface="Calibri" panose="020F0502020204030204" pitchFamily="34" charset="0"/>
                <a:cs typeface="Times New Roman" panose="02020603050405020304" pitchFamily="18" charset="0"/>
              </a:rPr>
              <a:t>Housing will ‘step in’ </a:t>
            </a:r>
            <a:r>
              <a:rPr lang="en-GB" sz="1800" dirty="0">
                <a:latin typeface="Calibri" panose="020F0502020204030204" pitchFamily="34" charset="0"/>
                <a:ea typeface="Calibri" panose="020F0502020204030204" pitchFamily="34" charset="0"/>
                <a:cs typeface="Times New Roman" panose="02020603050405020304" pitchFamily="18" charset="0"/>
              </a:rPr>
              <a:t>when the problem impacts on ‘other residents’ (Housing 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GB" dirty="0"/>
          </a:p>
        </p:txBody>
      </p:sp>
      <p:grpSp>
        <p:nvGrpSpPr>
          <p:cNvPr id="4" name="Group 3">
            <a:extLst>
              <a:ext uri="{FF2B5EF4-FFF2-40B4-BE49-F238E27FC236}">
                <a16:creationId xmlns:a16="http://schemas.microsoft.com/office/drawing/2014/main" id="{4AB80504-FD93-233A-029B-C7A9C0B819E7}"/>
              </a:ext>
            </a:extLst>
          </p:cNvPr>
          <p:cNvGrpSpPr/>
          <p:nvPr/>
        </p:nvGrpSpPr>
        <p:grpSpPr>
          <a:xfrm>
            <a:off x="9702799" y="25400"/>
            <a:ext cx="2412841" cy="2555240"/>
            <a:chOff x="1285398" y="25411"/>
            <a:chExt cx="2610802" cy="2610802"/>
          </a:xfrm>
        </p:grpSpPr>
        <p:sp>
          <p:nvSpPr>
            <p:cNvPr id="5" name="Oval 4">
              <a:extLst>
                <a:ext uri="{FF2B5EF4-FFF2-40B4-BE49-F238E27FC236}">
                  <a16:creationId xmlns:a16="http://schemas.microsoft.com/office/drawing/2014/main" id="{6AE11E31-F1AE-2263-7697-2C3BFE837397}"/>
                </a:ext>
              </a:extLst>
            </p:cNvPr>
            <p:cNvSpPr/>
            <p:nvPr/>
          </p:nvSpPr>
          <p:spPr>
            <a:xfrm>
              <a:off x="1285398" y="25411"/>
              <a:ext cx="2610802" cy="2610802"/>
            </a:xfrm>
            <a:prstGeom prst="ellipse">
              <a:avLst/>
            </a:prstGeom>
            <a:solidFill>
              <a:srgbClr val="7030A0">
                <a:alpha val="50000"/>
              </a:srgbClr>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sp>
        <p:sp>
          <p:nvSpPr>
            <p:cNvPr id="6" name="Oval 4">
              <a:extLst>
                <a:ext uri="{FF2B5EF4-FFF2-40B4-BE49-F238E27FC236}">
                  <a16:creationId xmlns:a16="http://schemas.microsoft.com/office/drawing/2014/main" id="{D952FB58-D2AD-31FA-6817-663CC2549B7B}"/>
                </a:ext>
              </a:extLst>
            </p:cNvPr>
            <p:cNvSpPr txBox="1"/>
            <p:nvPr/>
          </p:nvSpPr>
          <p:spPr>
            <a:xfrm>
              <a:off x="1633505" y="482302"/>
              <a:ext cx="1914588" cy="117486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GB" sz="1700" kern="1200" dirty="0"/>
                <a:t>Domain: the shared topic</a:t>
              </a:r>
            </a:p>
          </p:txBody>
        </p:sp>
      </p:grpSp>
    </p:spTree>
    <p:extLst>
      <p:ext uri="{BB962C8B-B14F-4D97-AF65-F5344CB8AC3E}">
        <p14:creationId xmlns:p14="http://schemas.microsoft.com/office/powerpoint/2010/main" val="252685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4EF32-A122-7516-90EC-92509DF05CF3}"/>
              </a:ext>
            </a:extLst>
          </p:cNvPr>
          <p:cNvSpPr>
            <a:spLocks noGrp="1"/>
          </p:cNvSpPr>
          <p:nvPr>
            <p:ph type="title"/>
          </p:nvPr>
        </p:nvSpPr>
        <p:spPr/>
        <p:txBody>
          <a:bodyPr/>
          <a:lstStyle/>
          <a:p>
            <a:r>
              <a:rPr lang="en-GB" dirty="0"/>
              <a:t>Community</a:t>
            </a:r>
          </a:p>
        </p:txBody>
      </p:sp>
      <p:sp>
        <p:nvSpPr>
          <p:cNvPr id="3" name="Content Placeholder 2">
            <a:extLst>
              <a:ext uri="{FF2B5EF4-FFF2-40B4-BE49-F238E27FC236}">
                <a16:creationId xmlns:a16="http://schemas.microsoft.com/office/drawing/2014/main" id="{39AA3812-16FA-62A3-164F-28373743CA7B}"/>
              </a:ext>
            </a:extLst>
          </p:cNvPr>
          <p:cNvSpPr>
            <a:spLocks noGrp="1"/>
          </p:cNvSpPr>
          <p:nvPr>
            <p:ph idx="1"/>
          </p:nvPr>
        </p:nvSpPr>
        <p:spPr>
          <a:xfrm>
            <a:off x="838200" y="1856105"/>
            <a:ext cx="10515600" cy="4351338"/>
          </a:xfrm>
        </p:spPr>
        <p:txBody>
          <a:bodyPr/>
          <a:lstStyle/>
          <a:p>
            <a:r>
              <a:rPr lang="en-GB" dirty="0"/>
              <a:t>Is there a group of people with shared pursuit of the domain?</a:t>
            </a:r>
          </a:p>
          <a:p>
            <a:pPr lvl="1"/>
            <a:r>
              <a:rPr lang="en-GB" sz="2000" dirty="0"/>
              <a:t>Who takes (or should take) ownership of the problem? Police are often first to respond and have a ‘foot in the door’ so are often viewed as the lead (Local Authority 3), but adult social care can become the ‘default when things are exhausted’ (Social Care 5).</a:t>
            </a:r>
          </a:p>
          <a:p>
            <a:pPr lvl="1"/>
            <a:r>
              <a:rPr lang="en-GB" sz="2000" dirty="0"/>
              <a:t>Co-located teams where other agencies become ‘part of the furniture’ (Police 3).</a:t>
            </a:r>
          </a:p>
          <a:p>
            <a:r>
              <a:rPr lang="en-GB" sz="2400" dirty="0"/>
              <a:t>Who should be part of the community?</a:t>
            </a:r>
          </a:p>
          <a:p>
            <a:pPr lvl="1"/>
            <a:r>
              <a:rPr lang="en-GB" sz="2000" dirty="0"/>
              <a:t>There is a need to ‘develop the voluntary sector’ to support victims and address unmet needs (Police 7). </a:t>
            </a:r>
          </a:p>
          <a:p>
            <a:pPr lvl="1"/>
            <a:r>
              <a:rPr lang="en-GB" sz="2000" dirty="0"/>
              <a:t>Inconsistent involvement of health services. </a:t>
            </a:r>
            <a:r>
              <a:rPr lang="en-GB" sz="2000" dirty="0">
                <a:latin typeface="Calibri" panose="020F0502020204030204" pitchFamily="34" charset="0"/>
                <a:cs typeface="Times New Roman" panose="02020603050405020304" pitchFamily="18" charset="0"/>
              </a:rPr>
              <a:t>Th</a:t>
            </a:r>
            <a:r>
              <a:rPr lang="en-GB" sz="2000" dirty="0">
                <a:effectLst/>
                <a:latin typeface="Calibri" panose="020F0502020204030204" pitchFamily="34" charset="0"/>
                <a:ea typeface="Calibri" panose="020F0502020204030204" pitchFamily="34" charset="0"/>
                <a:cs typeface="Times New Roman" panose="02020603050405020304" pitchFamily="18" charset="0"/>
              </a:rPr>
              <a:t>ere are significant mental health issues identified with many victims of cuckooing but unless there is a ‘crisis’ you can’t get them to intervene (Housing 3).</a:t>
            </a:r>
          </a:p>
          <a:p>
            <a:pPr lvl="1"/>
            <a:r>
              <a:rPr lang="en-GB" sz="2000" dirty="0">
                <a:latin typeface="Calibri" panose="020F0502020204030204" pitchFamily="34" charset="0"/>
                <a:cs typeface="Times New Roman" panose="02020603050405020304" pitchFamily="18" charset="0"/>
              </a:rPr>
              <a:t>Involvement of NGOs – e.g. drug related or homelessness related – inconsistent across areas and depends on funding.</a:t>
            </a:r>
            <a:endParaRPr lang="en-GB" sz="2800" dirty="0"/>
          </a:p>
        </p:txBody>
      </p:sp>
      <p:grpSp>
        <p:nvGrpSpPr>
          <p:cNvPr id="7" name="Group 6">
            <a:extLst>
              <a:ext uri="{FF2B5EF4-FFF2-40B4-BE49-F238E27FC236}">
                <a16:creationId xmlns:a16="http://schemas.microsoft.com/office/drawing/2014/main" id="{5B4D32CA-DA09-46D9-E386-5B14B20FCAE8}"/>
              </a:ext>
            </a:extLst>
          </p:cNvPr>
          <p:cNvGrpSpPr/>
          <p:nvPr/>
        </p:nvGrpSpPr>
        <p:grpSpPr>
          <a:xfrm>
            <a:off x="9581198" y="-91281"/>
            <a:ext cx="2610802" cy="2610802"/>
            <a:chOff x="343333" y="1740526"/>
            <a:chExt cx="2610802" cy="2610802"/>
          </a:xfrm>
        </p:grpSpPr>
        <p:sp>
          <p:nvSpPr>
            <p:cNvPr id="8" name="Oval 7">
              <a:extLst>
                <a:ext uri="{FF2B5EF4-FFF2-40B4-BE49-F238E27FC236}">
                  <a16:creationId xmlns:a16="http://schemas.microsoft.com/office/drawing/2014/main" id="{A0B8F798-E4FF-7CEE-1D30-FF1DD495F324}"/>
                </a:ext>
              </a:extLst>
            </p:cNvPr>
            <p:cNvSpPr/>
            <p:nvPr/>
          </p:nvSpPr>
          <p:spPr>
            <a:xfrm>
              <a:off x="343333" y="1740526"/>
              <a:ext cx="2610802" cy="2610802"/>
            </a:xfrm>
            <a:prstGeom prst="ellipse">
              <a:avLst/>
            </a:prstGeom>
            <a:solidFill>
              <a:srgbClr val="7030A0">
                <a:alpha val="50000"/>
              </a:srgbClr>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sp>
        <p:sp>
          <p:nvSpPr>
            <p:cNvPr id="9" name="Oval 4">
              <a:extLst>
                <a:ext uri="{FF2B5EF4-FFF2-40B4-BE49-F238E27FC236}">
                  <a16:creationId xmlns:a16="http://schemas.microsoft.com/office/drawing/2014/main" id="{EF2DB93C-8621-8C65-24A7-3EFF10C6051D}"/>
                </a:ext>
              </a:extLst>
            </p:cNvPr>
            <p:cNvSpPr txBox="1"/>
            <p:nvPr/>
          </p:nvSpPr>
          <p:spPr>
            <a:xfrm>
              <a:off x="589184" y="2414983"/>
              <a:ext cx="1566481" cy="143594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GB" sz="1700" kern="1200" dirty="0"/>
                <a:t>Community: the people who share a commitment to and pursuit of the domain</a:t>
              </a:r>
            </a:p>
          </p:txBody>
        </p:sp>
      </p:grpSp>
    </p:spTree>
    <p:extLst>
      <p:ext uri="{BB962C8B-B14F-4D97-AF65-F5344CB8AC3E}">
        <p14:creationId xmlns:p14="http://schemas.microsoft.com/office/powerpoint/2010/main" val="438761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24C5-FECB-AFAA-B0F0-670AD28C4081}"/>
              </a:ext>
            </a:extLst>
          </p:cNvPr>
          <p:cNvSpPr>
            <a:spLocks noGrp="1"/>
          </p:cNvSpPr>
          <p:nvPr>
            <p:ph type="title"/>
          </p:nvPr>
        </p:nvSpPr>
        <p:spPr/>
        <p:txBody>
          <a:bodyPr/>
          <a:lstStyle/>
          <a:p>
            <a:r>
              <a:rPr lang="en-GB" dirty="0"/>
              <a:t>Practice</a:t>
            </a:r>
          </a:p>
        </p:txBody>
      </p:sp>
      <p:sp>
        <p:nvSpPr>
          <p:cNvPr id="3" name="Content Placeholder 2">
            <a:extLst>
              <a:ext uri="{FF2B5EF4-FFF2-40B4-BE49-F238E27FC236}">
                <a16:creationId xmlns:a16="http://schemas.microsoft.com/office/drawing/2014/main" id="{B41FD3C0-46BD-BFE2-7E75-7F3AF110A7DD}"/>
              </a:ext>
            </a:extLst>
          </p:cNvPr>
          <p:cNvSpPr>
            <a:spLocks noGrp="1"/>
          </p:cNvSpPr>
          <p:nvPr>
            <p:ph idx="1"/>
          </p:nvPr>
        </p:nvSpPr>
        <p:spPr>
          <a:xfrm>
            <a:off x="838200" y="1856105"/>
            <a:ext cx="10515600" cy="4351338"/>
          </a:xfrm>
        </p:spPr>
        <p:txBody>
          <a:bodyPr>
            <a:normAutofit/>
          </a:bodyPr>
          <a:lstStyle/>
          <a:p>
            <a:r>
              <a:rPr lang="en-GB" dirty="0"/>
              <a:t>Are there shared activities (routines, knowledge exchange, values, skills, etc)?</a:t>
            </a:r>
          </a:p>
          <a:p>
            <a:r>
              <a:rPr lang="en-GB" dirty="0"/>
              <a:t>Formal vs informal practices (designed and emergent structures) ‘rests on people instead of processes’ (Local Authority 8).</a:t>
            </a:r>
          </a:p>
          <a:p>
            <a:pPr lvl="1"/>
            <a:r>
              <a:rPr lang="en-GB" sz="1800" dirty="0"/>
              <a:t>Adoption of established multi-agency frameworks for risk identification and risk management (e.g. MARAC). </a:t>
            </a:r>
            <a:r>
              <a:rPr lang="en-GB" sz="1800" dirty="0">
                <a:effectLst/>
                <a:latin typeface="Calibri" panose="020F0502020204030204" pitchFamily="34" charset="0"/>
                <a:ea typeface="Calibri" panose="020F0502020204030204" pitchFamily="34" charset="0"/>
                <a:cs typeface="Times New Roman" panose="02020603050405020304" pitchFamily="18" charset="0"/>
              </a:rPr>
              <a:t>‘Decisions are backed up my multiple individuals and agencies’ and it would be ‘auditable’ (Police 9).</a:t>
            </a:r>
            <a:endParaRPr lang="en-GB" dirty="0"/>
          </a:p>
          <a:p>
            <a:pPr lvl="1"/>
            <a:r>
              <a:rPr lang="en-GB" sz="1800" dirty="0"/>
              <a:t>‘Professional curiosity’</a:t>
            </a:r>
          </a:p>
          <a:p>
            <a:pPr lvl="1"/>
            <a:r>
              <a:rPr lang="en-GB" sz="1800" dirty="0"/>
              <a:t>Suitability of modern slavery framework and NRM – the use of alternative ‘lesser offences’ (Police 9).</a:t>
            </a:r>
          </a:p>
          <a:p>
            <a:pPr lvl="1"/>
            <a:r>
              <a:rPr lang="en-GB" sz="1800" dirty="0"/>
              <a:t>If clear safeguarding concerns have not been identified, information sharing is difficult.</a:t>
            </a:r>
          </a:p>
          <a:p>
            <a:pPr lvl="1"/>
            <a:r>
              <a:rPr lang="en-GB" sz="1800" dirty="0"/>
              <a:t>Different application of the criteria under the Care Act 2014. </a:t>
            </a:r>
            <a:r>
              <a:rPr lang="en-GB" sz="1800" dirty="0">
                <a:effectLst/>
                <a:latin typeface="Calibri" panose="020F0502020204030204" pitchFamily="34" charset="0"/>
                <a:ea typeface="Calibri" panose="020F0502020204030204" pitchFamily="34" charset="0"/>
                <a:cs typeface="Times New Roman" panose="02020603050405020304" pitchFamily="18" charset="0"/>
              </a:rPr>
              <a:t>Many victims ‘do not meet the care act eligibility’ and so they fall through the ‘gaps of statutory procedure’ (Social Care 7) vs other areas who defined ‘self-neglect’ widely.</a:t>
            </a:r>
            <a:endParaRPr lang="en-GB" sz="1800" dirty="0"/>
          </a:p>
          <a:p>
            <a:pPr marL="457200" lvl="1" indent="0">
              <a:buNone/>
            </a:pPr>
            <a:endParaRPr lang="en-GB" dirty="0"/>
          </a:p>
        </p:txBody>
      </p:sp>
      <p:grpSp>
        <p:nvGrpSpPr>
          <p:cNvPr id="4" name="Group 3">
            <a:extLst>
              <a:ext uri="{FF2B5EF4-FFF2-40B4-BE49-F238E27FC236}">
                <a16:creationId xmlns:a16="http://schemas.microsoft.com/office/drawing/2014/main" id="{17797850-A945-5783-600B-0A254A29F7CD}"/>
              </a:ext>
            </a:extLst>
          </p:cNvPr>
          <p:cNvGrpSpPr/>
          <p:nvPr/>
        </p:nvGrpSpPr>
        <p:grpSpPr>
          <a:xfrm>
            <a:off x="9464199" y="0"/>
            <a:ext cx="2610802" cy="2610802"/>
            <a:chOff x="2227463" y="1740526"/>
            <a:chExt cx="2610802" cy="2610802"/>
          </a:xfrm>
        </p:grpSpPr>
        <p:sp>
          <p:nvSpPr>
            <p:cNvPr id="5" name="Oval 4">
              <a:extLst>
                <a:ext uri="{FF2B5EF4-FFF2-40B4-BE49-F238E27FC236}">
                  <a16:creationId xmlns:a16="http://schemas.microsoft.com/office/drawing/2014/main" id="{DF6A5E26-8D45-AC09-3903-7150C97CBB5D}"/>
                </a:ext>
              </a:extLst>
            </p:cNvPr>
            <p:cNvSpPr/>
            <p:nvPr/>
          </p:nvSpPr>
          <p:spPr>
            <a:xfrm>
              <a:off x="2227463" y="1740526"/>
              <a:ext cx="2610802" cy="2610802"/>
            </a:xfrm>
            <a:prstGeom prst="ellipse">
              <a:avLst/>
            </a:prstGeom>
            <a:solidFill>
              <a:srgbClr val="7030A0">
                <a:alpha val="50000"/>
              </a:srgbClr>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sp>
        <p:sp>
          <p:nvSpPr>
            <p:cNvPr id="6" name="Oval 4">
              <a:extLst>
                <a:ext uri="{FF2B5EF4-FFF2-40B4-BE49-F238E27FC236}">
                  <a16:creationId xmlns:a16="http://schemas.microsoft.com/office/drawing/2014/main" id="{4004EC17-6DBC-195F-7BD2-4BBBF8EF2777}"/>
                </a:ext>
              </a:extLst>
            </p:cNvPr>
            <p:cNvSpPr txBox="1"/>
            <p:nvPr/>
          </p:nvSpPr>
          <p:spPr>
            <a:xfrm>
              <a:off x="3025933" y="2414983"/>
              <a:ext cx="1566481" cy="143594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GB" sz="1700" kern="1200" dirty="0"/>
                <a:t>Practice: activities, shared knowledge, routine, values, skills and routines</a:t>
              </a:r>
            </a:p>
          </p:txBody>
        </p:sp>
      </p:grpSp>
    </p:spTree>
    <p:extLst>
      <p:ext uri="{BB962C8B-B14F-4D97-AF65-F5344CB8AC3E}">
        <p14:creationId xmlns:p14="http://schemas.microsoft.com/office/powerpoint/2010/main" val="2355282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99E2E-5E93-9E6C-5350-3F47FCF27029}"/>
              </a:ext>
            </a:extLst>
          </p:cNvPr>
          <p:cNvSpPr>
            <a:spLocks noGrp="1"/>
          </p:cNvSpPr>
          <p:nvPr>
            <p:ph type="title"/>
          </p:nvPr>
        </p:nvSpPr>
        <p:spPr/>
        <p:txBody>
          <a:bodyPr/>
          <a:lstStyle/>
          <a:p>
            <a:r>
              <a:rPr lang="en-GB" dirty="0"/>
              <a:t>Concluding thoughts</a:t>
            </a:r>
          </a:p>
        </p:txBody>
      </p:sp>
      <p:sp>
        <p:nvSpPr>
          <p:cNvPr id="3" name="Content Placeholder 2">
            <a:extLst>
              <a:ext uri="{FF2B5EF4-FFF2-40B4-BE49-F238E27FC236}">
                <a16:creationId xmlns:a16="http://schemas.microsoft.com/office/drawing/2014/main" id="{773137EB-A1E1-700A-E7E3-6CF05ED28D86}"/>
              </a:ext>
            </a:extLst>
          </p:cNvPr>
          <p:cNvSpPr>
            <a:spLocks noGrp="1"/>
          </p:cNvSpPr>
          <p:nvPr>
            <p:ph idx="1"/>
          </p:nvPr>
        </p:nvSpPr>
        <p:spPr/>
        <p:txBody>
          <a:bodyPr>
            <a:normAutofit fontScale="92500" lnSpcReduction="20000"/>
          </a:bodyPr>
          <a:lstStyle/>
          <a:p>
            <a:r>
              <a:rPr lang="en-GB" dirty="0"/>
              <a:t>Some consensus and some divergence</a:t>
            </a:r>
          </a:p>
          <a:p>
            <a:pPr lvl="1"/>
            <a:r>
              <a:rPr lang="en-GB" dirty="0"/>
              <a:t>Inconsistencies across boundaries – inconsistent response to victims</a:t>
            </a:r>
          </a:p>
          <a:p>
            <a:r>
              <a:rPr lang="en-GB" dirty="0"/>
              <a:t>How would adoption of a criminal offence of cuckooing assist?</a:t>
            </a:r>
          </a:p>
          <a:p>
            <a:pPr lvl="1"/>
            <a:r>
              <a:rPr lang="en-GB" dirty="0"/>
              <a:t>Establish clear frameworks for process</a:t>
            </a:r>
          </a:p>
          <a:p>
            <a:pPr lvl="1"/>
            <a:r>
              <a:rPr lang="en-GB" dirty="0"/>
              <a:t>Concern that formal frameworks would impact on informal practices (designed vs emergent structures)</a:t>
            </a:r>
          </a:p>
          <a:p>
            <a:r>
              <a:rPr lang="en-GB" dirty="0"/>
              <a:t>Terminology?</a:t>
            </a:r>
          </a:p>
          <a:p>
            <a:r>
              <a:rPr lang="en-GB" dirty="0"/>
              <a:t>How are locally negotiated practices that ‘work’ developed and what learning can be adopted from those?</a:t>
            </a:r>
          </a:p>
          <a:p>
            <a:r>
              <a:rPr lang="en-GB" dirty="0"/>
              <a:t>Developing communities of practice can improve collaborative working but there needs to be long term investment in and commitment to the problem and sustained engagement with the communities.</a:t>
            </a:r>
          </a:p>
        </p:txBody>
      </p:sp>
    </p:spTree>
    <p:extLst>
      <p:ext uri="{BB962C8B-B14F-4D97-AF65-F5344CB8AC3E}">
        <p14:creationId xmlns:p14="http://schemas.microsoft.com/office/powerpoint/2010/main" val="4012711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3adc53d9-8fbd-427e-bc68-e124dc7a04a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890FCEEF31B114094938ED373BA2245" ma:contentTypeVersion="13" ma:contentTypeDescription="Create a new document." ma:contentTypeScope="" ma:versionID="19013ca96e1e5b6eb6575b3a7fc9762e">
  <xsd:schema xmlns:xsd="http://www.w3.org/2001/XMLSchema" xmlns:xs="http://www.w3.org/2001/XMLSchema" xmlns:p="http://schemas.microsoft.com/office/2006/metadata/properties" xmlns:ns3="3adc53d9-8fbd-427e-bc68-e124dc7a04a2" xmlns:ns4="ce77b506-f453-4d71-892d-b0af93e47805" targetNamespace="http://schemas.microsoft.com/office/2006/metadata/properties" ma:root="true" ma:fieldsID="45b19cb5b998c57b12e011f5e1909551" ns3:_="" ns4:_="">
    <xsd:import namespace="3adc53d9-8fbd-427e-bc68-e124dc7a04a2"/>
    <xsd:import namespace="ce77b506-f453-4d71-892d-b0af93e4780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dc53d9-8fbd-427e-bc68-e124dc7a04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20"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77b506-f453-4d71-892d-b0af93e47805"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6D2587-2200-475F-A043-C8B2F094DF51}">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3adc53d9-8fbd-427e-bc68-e124dc7a04a2"/>
    <ds:schemaRef ds:uri="http://purl.org/dc/dcmitype/"/>
    <ds:schemaRef ds:uri="http://schemas.microsoft.com/office/infopath/2007/PartnerControls"/>
    <ds:schemaRef ds:uri="ce77b506-f453-4d71-892d-b0af93e47805"/>
    <ds:schemaRef ds:uri="http://www.w3.org/XML/1998/namespace"/>
  </ds:schemaRefs>
</ds:datastoreItem>
</file>

<file path=customXml/itemProps2.xml><?xml version="1.0" encoding="utf-8"?>
<ds:datastoreItem xmlns:ds="http://schemas.openxmlformats.org/officeDocument/2006/customXml" ds:itemID="{587E3173-2FE2-4262-9804-B2AB5B911348}">
  <ds:schemaRefs>
    <ds:schemaRef ds:uri="http://schemas.microsoft.com/sharepoint/v3/contenttype/forms"/>
  </ds:schemaRefs>
</ds:datastoreItem>
</file>

<file path=customXml/itemProps3.xml><?xml version="1.0" encoding="utf-8"?>
<ds:datastoreItem xmlns:ds="http://schemas.openxmlformats.org/officeDocument/2006/customXml" ds:itemID="{F0BFE7FE-2474-43D6-B35B-F51EBEC2BA81}">
  <ds:schemaRefs>
    <ds:schemaRef ds:uri="3adc53d9-8fbd-427e-bc68-e124dc7a04a2"/>
    <ds:schemaRef ds:uri="ce77b506-f453-4d71-892d-b0af93e4780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158</TotalTime>
  <Words>867</Words>
  <Application>Microsoft Office PowerPoint</Application>
  <PresentationFormat>Widescreen</PresentationFormat>
  <Paragraphs>67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Communities of practice in multi-agency responses to cuckooing</vt:lpstr>
      <vt:lpstr>Communities of practice</vt:lpstr>
      <vt:lpstr>Wenger’s organisational structures </vt:lpstr>
      <vt:lpstr>Responding to adult victims of cuckooing</vt:lpstr>
      <vt:lpstr>Domain</vt:lpstr>
      <vt:lpstr>Community</vt:lpstr>
      <vt:lpstr>Practice</vt:lpstr>
      <vt:lpstr>Concluding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Communities of practice in multi-agency responses to cuckooing</dc:title>
  <dc:creator>Rosemary Broad</dc:creator>
  <cp:lastModifiedBy>Laura Bainbridge</cp:lastModifiedBy>
  <cp:revision>5</cp:revision>
  <dcterms:created xsi:type="dcterms:W3CDTF">2023-04-30T07:20:16Z</dcterms:created>
  <dcterms:modified xsi:type="dcterms:W3CDTF">2023-05-18T13:16:08Z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0x0101003890FCEEF31B114094938ED373BA2245</vt:lpwstr>
  </property>
</Properties>
</file>