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sldIdLst>
    <p:sldId id="256" r:id="rId6"/>
    <p:sldId id="512" r:id="rId7"/>
    <p:sldId id="513" r:id="rId8"/>
    <p:sldId id="516" r:id="rId9"/>
    <p:sldId id="517" r:id="rId10"/>
    <p:sldId id="518" r:id="rId11"/>
    <p:sldId id="519" r:id="rId12"/>
    <p:sldId id="520" r:id="rId13"/>
    <p:sldId id="521" r:id="rId14"/>
    <p:sldId id="522" r:id="rId15"/>
    <p:sldId id="523" r:id="rId16"/>
    <p:sldId id="524" r:id="rId17"/>
    <p:sldId id="525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D8D"/>
    <a:srgbClr val="FFDE00"/>
    <a:srgbClr val="E73C3A"/>
    <a:srgbClr val="E95323"/>
    <a:srgbClr val="C9D40E"/>
    <a:srgbClr val="F2F2F2"/>
    <a:srgbClr val="00A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0FC7E-3E42-4DBC-B8A4-71DCD6B54436}" v="308" dt="2024-01-28T22:31:49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9318" autoAdjust="0"/>
  </p:normalViewPr>
  <p:slideViewPr>
    <p:cSldViewPr snapToGrid="0">
      <p:cViewPr varScale="1">
        <p:scale>
          <a:sx n="100" d="100"/>
          <a:sy n="100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spc="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20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Cuckooing cases received in Stockport from Jan 2022 to December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spc="0" baseline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54-44A2-8B1F-A93B7248F8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54-44A2-8B1F-A93B7248F8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54-44A2-8B1F-A93B7248F8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54-44A2-8B1F-A93B7248F8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F54-44A2-8B1F-A93B7248F857}"/>
              </c:ext>
            </c:extLst>
          </c:dPt>
          <c:cat>
            <c:strRef>
              <c:f>Sheet1!$A$2:$A$6</c:f>
              <c:strCache>
                <c:ptCount val="5"/>
                <c:pt idx="0">
                  <c:v>Housing</c:v>
                </c:pt>
                <c:pt idx="1">
                  <c:v>ASC</c:v>
                </c:pt>
                <c:pt idx="2">
                  <c:v>NHS</c:v>
                </c:pt>
                <c:pt idx="3">
                  <c:v>GMP</c:v>
                </c:pt>
                <c:pt idx="4">
                  <c:v>Probation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69</c:v>
                </c:pt>
                <c:pt idx="1">
                  <c:v>17</c:v>
                </c:pt>
                <c:pt idx="2">
                  <c:v>2</c:v>
                </c:pt>
                <c:pt idx="3">
                  <c:v>12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0-4A5D-82D0-9635511F0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Types of Exploitation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535305482648E-2"/>
          <c:y val="0.1454316802093493"/>
          <c:w val="0.9458350648877224"/>
          <c:h val="0.76325452178325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Cuckooing</c:v>
                </c:pt>
                <c:pt idx="1">
                  <c:v>Financial</c:v>
                </c:pt>
                <c:pt idx="2">
                  <c:v>Local Persons</c:v>
                </c:pt>
                <c:pt idx="3">
                  <c:v>Sexual</c:v>
                </c:pt>
                <c:pt idx="4">
                  <c:v>Drug</c:v>
                </c:pt>
                <c:pt idx="5">
                  <c:v>Family</c:v>
                </c:pt>
                <c:pt idx="6">
                  <c:v>OCG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101</c:v>
                </c:pt>
                <c:pt idx="1">
                  <c:v>40</c:v>
                </c:pt>
                <c:pt idx="2">
                  <c:v>28</c:v>
                </c:pt>
                <c:pt idx="3">
                  <c:v>5</c:v>
                </c:pt>
                <c:pt idx="4">
                  <c:v>11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5-45E9-BF32-D64BA8740C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Cuckooing</c:v>
                </c:pt>
                <c:pt idx="1">
                  <c:v>Financial</c:v>
                </c:pt>
                <c:pt idx="2">
                  <c:v>Local Persons</c:v>
                </c:pt>
                <c:pt idx="3">
                  <c:v>Sexual</c:v>
                </c:pt>
                <c:pt idx="4">
                  <c:v>Drug</c:v>
                </c:pt>
                <c:pt idx="5">
                  <c:v>Family</c:v>
                </c:pt>
                <c:pt idx="6">
                  <c:v>OCG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E1A5-45E9-BF32-D64BA8740C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Cuckooing</c:v>
                </c:pt>
                <c:pt idx="1">
                  <c:v>Financial</c:v>
                </c:pt>
                <c:pt idx="2">
                  <c:v>Local Persons</c:v>
                </c:pt>
                <c:pt idx="3">
                  <c:v>Sexual</c:v>
                </c:pt>
                <c:pt idx="4">
                  <c:v>Drug</c:v>
                </c:pt>
                <c:pt idx="5">
                  <c:v>Family</c:v>
                </c:pt>
                <c:pt idx="6">
                  <c:v>OCG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E1A5-45E9-BF32-D64BA874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355216"/>
        <c:axId val="346325872"/>
      </c:barChart>
      <c:catAx>
        <c:axId val="118035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325872"/>
        <c:crosses val="autoZero"/>
        <c:auto val="1"/>
        <c:lblAlgn val="ctr"/>
        <c:lblOffset val="100"/>
        <c:noMultiLvlLbl val="0"/>
      </c:catAx>
      <c:valAx>
        <c:axId val="34632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35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spc="0" baseline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Identified Vulnerabilities of victims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E-4DA4-B98E-272906FFCA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E-4DA4-B98E-272906FFCA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E-4DA4-B98E-272906FFCA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1E-4DA4-B98E-272906FFCAD2}"/>
              </c:ext>
            </c:extLst>
          </c:dPt>
          <c:cat>
            <c:strRef>
              <c:f>Sheet1!$A$2:$A$5</c:f>
              <c:strCache>
                <c:ptCount val="3"/>
                <c:pt idx="0">
                  <c:v>Drug Dependant</c:v>
                </c:pt>
                <c:pt idx="1">
                  <c:v>Alcohol Dependant</c:v>
                </c:pt>
                <c:pt idx="2">
                  <c:v>Mental Health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5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4-44F8-A9AD-1CE0E3375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6C663-453E-4202-A74C-9BAB1FAF0691}" type="datetimeFigureOut">
              <a:rPr lang="en-GB" smtClean="0"/>
              <a:t>29/01/2024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2F30A-1A80-4A55-B261-227B6DCEC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5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However we tackle ASB in the private sector also, and cuckooing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2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Drug 65 %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Mental health 30%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Alcohol only 5 %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MISUSE CAN’T GET OFF DRUGS BECAUSE OF MENTAL HEALTH CAN’T GET MENTAL HEALTH UNTIL OFF THE DRUGS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2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Cpn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warnings police action all perps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Perpertrators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removed these are people that stayed when the victim had fled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Police action against the perps for drug offences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28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Housing associations -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to meet regular and bring cases. We are going to adopt the Domestic Abuse procedure</a:t>
            </a:r>
            <a:r>
              <a:rPr lang="en-US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GMCA Greater Manchester combined authority government organization bringing boroughs together, 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973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5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whole team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-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head of service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 Sno’s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complainant support officer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neighbourhood resolutions officer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case support officers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 managers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6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whole team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-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head of service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 Sno’s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complainant support officer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neighbourhood resolutions officer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case support officers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 managers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6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is continuing and we are hoping to make this a permanent position.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Talk about the cases on Lancashire hill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provided sound intel to Operation Challenger as victims were too afraid to speak with GMP direct.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intel enabled GMP to execute warrants on 4 properties after 12 months of intel gathering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Victims perps aged 15-23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Victims 44-68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44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SHP – special housing panel for moves in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stockport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Target hardening securing the property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Drug and alcohol misuse – man that got used to test drug strength on. Aged 15-17 victim 76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Visiting 2-3 times is disruptive to the perps, we tell anyone in there to leave as private appointment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Leaflet 4x4 we drop letters to properties 4 up/down/across to highlight cuckooing in the area and signs to look out for and to come forward.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47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Victim in home, support services, families helpful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Partial closure, explain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CCTV monitor who goes in or out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When safe continue with monthly, bi monthly or quarterly meetings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436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Discuss Lincoln towers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3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Housing 69 comes as ASB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ASC 17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NHS 2 due to reporting through ASC &amp;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gmp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Probation 1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874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Cuckooing 101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Financial 40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Local persons 28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Sexual 5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Drug exploited for pretend drug debt 11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Family/ financial 9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OCG low groups grooming children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2F30A-1A80-4A55-B261-227B6DCECC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89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4C22E-5DB7-892F-6CBD-B7243003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AB227-3E2B-064C-98A6-C4DBAB63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B6F9-7977-8564-8880-F432684A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5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FE88-1976-C68F-A873-33540C9C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7F3CB-3130-EA41-8F4A-D6DF3346D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63571-1400-1835-3EAC-CD2B7196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11EC-380C-4AC5-4FF3-33A546F0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89286-C1F4-4D48-EB54-B5C36FCC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2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00379-0A38-9AAA-FF13-ECE5739A9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ED0F5-1DD9-51D6-95BA-CFF2DB9D4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CA9F-6EC9-7271-AAF3-F5B36716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C3F94-0F9A-E0AF-7391-C2A54DC6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FA6C7-43A4-AD62-1E19-016A5A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73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17685"/>
            <a:ext cx="10972800" cy="669971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C83636"/>
                </a:solidFill>
              </a:defRPr>
            </a:lvl1pPr>
          </a:lstStyle>
          <a:p>
            <a:r>
              <a:rPr lang="en-GB" dirty="0"/>
              <a:t>Click to add the heading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34937"/>
            <a:ext cx="10972800" cy="3992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here to add your text</a:t>
            </a:r>
          </a:p>
        </p:txBody>
      </p:sp>
    </p:spTree>
    <p:extLst>
      <p:ext uri="{BB962C8B-B14F-4D97-AF65-F5344CB8AC3E}">
        <p14:creationId xmlns:p14="http://schemas.microsoft.com/office/powerpoint/2010/main" val="235189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CF25-242D-0B8F-42B4-5B4DE994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86FE-5106-E13C-03F9-7CAB368D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F30DF-0611-91D2-FA1A-0E61D066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22D37-1022-5C7B-1A3A-49B4E7AA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61962-9D54-CD0A-DDB6-DD02A0F7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2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0A5C-2605-EC7D-BB81-408F2608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509D-DE4A-6956-36A2-51542F196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9F07-5AF1-2112-75F9-E742DE7D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C27F-18D7-6281-7BD9-EF270D09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0952-423F-05A3-2628-E510D75F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4AC2-2DED-A5CE-C804-E9168DF0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08972-1873-920B-8B19-8FD291151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CD28D-9834-D4A3-0727-DAEE5F932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7EAAD-EB91-43B7-6A55-E8BBEBD0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25C5C-4DF0-9EBA-53BA-A6D0947F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1B69E-701D-AAFF-2AF1-49D3FCBC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4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37ED-1AD6-C5A2-194D-E77BBE18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29812-8852-CAA0-DC28-7B6B573B7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97047-7836-5E82-1BFE-131761D3E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7A47A2-6A25-887E-B2F7-455B6F553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1223B7-6278-A637-078A-3EB64365D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879175-46C8-0661-A6E8-1816A885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161C-0A85-943E-FEA4-B2498E96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56139-801B-F014-08E4-AC94D4A5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3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E8C5-31AF-4E3A-B78D-5E9A281F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5FB48-7FC5-29CE-908A-D05CA217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2D5F7-A098-63CB-7EDC-2F095122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79E77-3473-ABDF-BABA-A2861CF5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0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9D5BB-B040-8630-BEAD-76520030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1552D-9705-9774-2583-2B9F73A2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3BCA6-4A8C-169A-B921-AD98874A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988E-99B7-7DB2-A907-FD5CAA04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57340-7B43-3D2B-D1FC-37BD3CB7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AB152-0BC4-2043-0D4F-D9281F123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2D5F7-14F0-F51B-C99D-6A5AA1FD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4A41F-92D6-8CD7-BD54-25507FA01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96C96-C3FE-55DA-5FBC-D204CC69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0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B20-40AB-3D35-3D49-387D571D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1AA82-0393-7C90-3B4A-666E2AE68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4A5E7-4683-CDA8-2592-6947DBF2D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36A91-7763-22E4-C31C-4D315AA47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F51C0-DAFD-804B-AA9E-8D8C6B2B30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F4D6D-34CB-B608-6237-054C77C4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C75C-ACA2-6188-9677-CE656DD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80C44-1656-514E-B9AC-A0EC43B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B72974-EA56-C0C6-492A-DD443AA142A6}"/>
              </a:ext>
            </a:extLst>
          </p:cNvPr>
          <p:cNvSpPr/>
          <p:nvPr userDrawn="1"/>
        </p:nvSpPr>
        <p:spPr>
          <a:xfrm>
            <a:off x="0" y="3608173"/>
            <a:ext cx="321276" cy="3249827"/>
          </a:xfrm>
          <a:prstGeom prst="rect">
            <a:avLst/>
          </a:prstGeom>
          <a:solidFill>
            <a:srgbClr val="00A7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5E93C-8A91-6D51-3035-B20E63256157}"/>
              </a:ext>
            </a:extLst>
          </p:cNvPr>
          <p:cNvSpPr/>
          <p:nvPr userDrawn="1"/>
        </p:nvSpPr>
        <p:spPr>
          <a:xfrm>
            <a:off x="11472139" y="0"/>
            <a:ext cx="719861" cy="3249827"/>
          </a:xfrm>
          <a:prstGeom prst="rect">
            <a:avLst/>
          </a:prstGeom>
          <a:solidFill>
            <a:srgbClr val="C9D4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44BBB-3821-E5BE-978F-2252A90CC596}"/>
              </a:ext>
            </a:extLst>
          </p:cNvPr>
          <p:cNvSpPr/>
          <p:nvPr userDrawn="1"/>
        </p:nvSpPr>
        <p:spPr>
          <a:xfrm>
            <a:off x="10405339" y="6128634"/>
            <a:ext cx="1341184" cy="729366"/>
          </a:xfrm>
          <a:prstGeom prst="rect">
            <a:avLst/>
          </a:prstGeom>
          <a:solidFill>
            <a:srgbClr val="E73C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1AC404-4A3F-8B43-8DB1-05102929B2A3}"/>
              </a:ext>
            </a:extLst>
          </p:cNvPr>
          <p:cNvSpPr/>
          <p:nvPr userDrawn="1"/>
        </p:nvSpPr>
        <p:spPr>
          <a:xfrm rot="5400000">
            <a:off x="10930502" y="-206417"/>
            <a:ext cx="109153" cy="1522890"/>
          </a:xfrm>
          <a:prstGeom prst="rect">
            <a:avLst/>
          </a:prstGeom>
          <a:solidFill>
            <a:srgbClr val="BA3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4340BF-A5D7-D7DB-32AE-BD353A31DD4B}"/>
              </a:ext>
            </a:extLst>
          </p:cNvPr>
          <p:cNvSpPr/>
          <p:nvPr userDrawn="1"/>
        </p:nvSpPr>
        <p:spPr>
          <a:xfrm rot="5400000">
            <a:off x="2114746" y="5279984"/>
            <a:ext cx="260448" cy="1957755"/>
          </a:xfrm>
          <a:prstGeom prst="rect">
            <a:avLst/>
          </a:prstGeom>
          <a:solidFill>
            <a:srgbClr val="E95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779220-214B-5785-A19E-97689139C432}"/>
              </a:ext>
            </a:extLst>
          </p:cNvPr>
          <p:cNvSpPr/>
          <p:nvPr userDrawn="1"/>
        </p:nvSpPr>
        <p:spPr>
          <a:xfrm rot="5400000">
            <a:off x="895548" y="5497416"/>
            <a:ext cx="109153" cy="1522890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1C331C-6E7F-FEC7-A7C5-25F9BE4A9577}"/>
              </a:ext>
            </a:extLst>
          </p:cNvPr>
          <p:cNvSpPr txBox="1"/>
          <p:nvPr/>
        </p:nvSpPr>
        <p:spPr>
          <a:xfrm>
            <a:off x="937846" y="2010723"/>
            <a:ext cx="6365631" cy="18937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3600" b="1" dirty="0">
                <a:solidFill>
                  <a:srgbClr val="E73C3A"/>
                </a:solidFill>
                <a:latin typeface="Helvetica Neue"/>
              </a:rPr>
              <a:t>Preventing Cuckooing and Exploitation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EA5BB-CF6D-384C-2ED3-C4710D426F08}"/>
              </a:ext>
            </a:extLst>
          </p:cNvPr>
          <p:cNvSpPr txBox="1"/>
          <p:nvPr/>
        </p:nvSpPr>
        <p:spPr>
          <a:xfrm>
            <a:off x="937846" y="3827086"/>
            <a:ext cx="8628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Louise Crowder</a:t>
            </a:r>
          </a:p>
        </p:txBody>
      </p:sp>
      <p:pic>
        <p:nvPicPr>
          <p:cNvPr id="14" name="Picture 13" descr="A picture containing outdoor, cloud, sky, tree&#10;&#10;Description automatically generated">
            <a:extLst>
              <a:ext uri="{FF2B5EF4-FFF2-40B4-BE49-F238E27FC236}">
                <a16:creationId xmlns:a16="http://schemas.microsoft.com/office/drawing/2014/main" id="{9DACDEEB-3FC5-BDFB-6762-BDD499BAD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7" t="36554" b="11823"/>
          <a:stretch/>
        </p:blipFill>
        <p:spPr>
          <a:xfrm>
            <a:off x="7467600" y="1"/>
            <a:ext cx="4724400" cy="6880596"/>
          </a:xfrm>
          <a:prstGeom prst="rect">
            <a:avLst/>
          </a:prstGeom>
        </p:spPr>
      </p:pic>
      <p:pic>
        <p:nvPicPr>
          <p:cNvPr id="9" name="Picture 8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FE494B2E-ECCF-EA80-32DB-8F342A785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0" t="25830" r="8739" b="23703"/>
          <a:stretch/>
        </p:blipFill>
        <p:spPr>
          <a:xfrm>
            <a:off x="937846" y="1191119"/>
            <a:ext cx="3786555" cy="686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28FEC3-5C8E-D824-1F7E-3AB512D971AD}"/>
              </a:ext>
            </a:extLst>
          </p:cNvPr>
          <p:cNvSpPr/>
          <p:nvPr/>
        </p:nvSpPr>
        <p:spPr>
          <a:xfrm>
            <a:off x="11472139" y="0"/>
            <a:ext cx="719861" cy="3249827"/>
          </a:xfrm>
          <a:prstGeom prst="rect">
            <a:avLst/>
          </a:prstGeom>
          <a:solidFill>
            <a:srgbClr val="C9D4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824EFD-60BB-0F62-C4B8-F9DAC909A943}"/>
              </a:ext>
            </a:extLst>
          </p:cNvPr>
          <p:cNvSpPr/>
          <p:nvPr/>
        </p:nvSpPr>
        <p:spPr>
          <a:xfrm>
            <a:off x="10405339" y="6128634"/>
            <a:ext cx="1341184" cy="729366"/>
          </a:xfrm>
          <a:prstGeom prst="rect">
            <a:avLst/>
          </a:prstGeom>
          <a:solidFill>
            <a:srgbClr val="E73C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A1985-3C9F-18B2-1656-0001846C414D}"/>
              </a:ext>
            </a:extLst>
          </p:cNvPr>
          <p:cNvSpPr/>
          <p:nvPr/>
        </p:nvSpPr>
        <p:spPr>
          <a:xfrm rot="5400000">
            <a:off x="10930502" y="-206417"/>
            <a:ext cx="109153" cy="1522890"/>
          </a:xfrm>
          <a:prstGeom prst="rect">
            <a:avLst/>
          </a:prstGeom>
          <a:solidFill>
            <a:srgbClr val="BA3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4080F9-10CC-FBB1-AAB5-CE69FF690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3" y="5000803"/>
            <a:ext cx="58293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1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E751F79D-1235-A053-ABC5-999AFB0CD1A4}"/>
              </a:ext>
            </a:extLst>
          </p:cNvPr>
          <p:cNvSpPr/>
          <p:nvPr/>
        </p:nvSpPr>
        <p:spPr>
          <a:xfrm>
            <a:off x="4246165" y="4299075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D11392-5FED-6CF1-D004-4075DFA4B990}"/>
              </a:ext>
            </a:extLst>
          </p:cNvPr>
          <p:cNvSpPr/>
          <p:nvPr/>
        </p:nvSpPr>
        <p:spPr>
          <a:xfrm>
            <a:off x="5714129" y="4856475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AA768F-A490-1D3E-3814-C2E8993D3131}"/>
              </a:ext>
            </a:extLst>
          </p:cNvPr>
          <p:cNvSpPr/>
          <p:nvPr/>
        </p:nvSpPr>
        <p:spPr>
          <a:xfrm>
            <a:off x="7235654" y="4720140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8755C9-2DDF-808E-CC66-E18289E7F09F}"/>
              </a:ext>
            </a:extLst>
          </p:cNvPr>
          <p:cNvSpPr/>
          <p:nvPr/>
        </p:nvSpPr>
        <p:spPr>
          <a:xfrm>
            <a:off x="10176839" y="4756275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531F187-27D5-9E94-D9CA-56E7C350AC73}"/>
              </a:ext>
            </a:extLst>
          </p:cNvPr>
          <p:cNvSpPr/>
          <p:nvPr/>
        </p:nvSpPr>
        <p:spPr>
          <a:xfrm>
            <a:off x="8698669" y="4812541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62588C4-8F1A-7345-C1BE-F37243AD9240}"/>
              </a:ext>
            </a:extLst>
          </p:cNvPr>
          <p:cNvSpPr/>
          <p:nvPr/>
        </p:nvSpPr>
        <p:spPr>
          <a:xfrm>
            <a:off x="2767995" y="4029943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55E890-3591-DFDF-DF5B-1F4C59AB1068}"/>
              </a:ext>
            </a:extLst>
          </p:cNvPr>
          <p:cNvSpPr/>
          <p:nvPr/>
        </p:nvSpPr>
        <p:spPr>
          <a:xfrm>
            <a:off x="1284515" y="2361809"/>
            <a:ext cx="535724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CB287-300B-B599-D82F-88099D90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figures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EA626EF-4616-5E02-A3C6-DB8DC98ED1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71892"/>
              </p:ext>
            </p:extLst>
          </p:nvPr>
        </p:nvGraphicFramePr>
        <p:xfrm>
          <a:off x="609600" y="1935163"/>
          <a:ext cx="10972800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BC44B8-4390-B3E5-3A71-C2F4D8ABF05B}"/>
              </a:ext>
            </a:extLst>
          </p:cNvPr>
          <p:cNvSpPr txBox="1"/>
          <p:nvPr/>
        </p:nvSpPr>
        <p:spPr>
          <a:xfrm>
            <a:off x="1284515" y="24057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3729E3-8D45-65EA-211F-F6038214763C}"/>
              </a:ext>
            </a:extLst>
          </p:cNvPr>
          <p:cNvSpPr txBox="1"/>
          <p:nvPr/>
        </p:nvSpPr>
        <p:spPr>
          <a:xfrm>
            <a:off x="2817376" y="40738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61B0A-926D-9AE8-AAF8-04F231057D3A}"/>
              </a:ext>
            </a:extLst>
          </p:cNvPr>
          <p:cNvSpPr txBox="1"/>
          <p:nvPr/>
        </p:nvSpPr>
        <p:spPr>
          <a:xfrm>
            <a:off x="4246165" y="4343009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7D137-7C2D-CBA1-4438-19A756E544BD}"/>
              </a:ext>
            </a:extLst>
          </p:cNvPr>
          <p:cNvSpPr txBox="1"/>
          <p:nvPr/>
        </p:nvSpPr>
        <p:spPr>
          <a:xfrm>
            <a:off x="5772639" y="4921262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DC36F-45E2-10A0-B4B3-B726439EC55D}"/>
              </a:ext>
            </a:extLst>
          </p:cNvPr>
          <p:cNvSpPr txBox="1"/>
          <p:nvPr/>
        </p:nvSpPr>
        <p:spPr>
          <a:xfrm>
            <a:off x="7309319" y="473659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F9BBB2-AD96-75A3-28BE-06923B884D0E}"/>
              </a:ext>
            </a:extLst>
          </p:cNvPr>
          <p:cNvSpPr txBox="1"/>
          <p:nvPr/>
        </p:nvSpPr>
        <p:spPr>
          <a:xfrm>
            <a:off x="8757179" y="4856475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4AB2B-3907-7423-3F48-B6DAF83D993A}"/>
              </a:ext>
            </a:extLst>
          </p:cNvPr>
          <p:cNvSpPr txBox="1"/>
          <p:nvPr/>
        </p:nvSpPr>
        <p:spPr>
          <a:xfrm>
            <a:off x="10235349" y="4812541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0347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F6F0-AD71-203D-BF30-08CE9E99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Vulnerabilities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FBAC1D2-9548-5590-3652-B14BFDCE2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042551"/>
              </p:ext>
            </p:extLst>
          </p:nvPr>
        </p:nvGraphicFramePr>
        <p:xfrm>
          <a:off x="609600" y="1935163"/>
          <a:ext cx="10972800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6CDD67E-713D-0E2F-6DFE-5CDF55BAB287}"/>
              </a:ext>
            </a:extLst>
          </p:cNvPr>
          <p:cNvSpPr txBox="1"/>
          <p:nvPr/>
        </p:nvSpPr>
        <p:spPr>
          <a:xfrm>
            <a:off x="4446394" y="58059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69912-F169-6EFA-DB48-1654263DF498}"/>
              </a:ext>
            </a:extLst>
          </p:cNvPr>
          <p:cNvSpPr txBox="1"/>
          <p:nvPr/>
        </p:nvSpPr>
        <p:spPr>
          <a:xfrm>
            <a:off x="5886648" y="58007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3E642-E172-08B4-980D-76E3E633DF75}"/>
              </a:ext>
            </a:extLst>
          </p:cNvPr>
          <p:cNvSpPr txBox="1"/>
          <p:nvPr/>
        </p:nvSpPr>
        <p:spPr>
          <a:xfrm>
            <a:off x="7209884" y="5800733"/>
            <a:ext cx="43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0072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B582-D1C0-873A-60A7-95E04AD5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what's happened in Cuckooing cases?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BE592-57C8-70B3-E628-0750308F1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34937"/>
            <a:ext cx="6461051" cy="3992334"/>
          </a:xfrm>
        </p:spPr>
        <p:txBody>
          <a:bodyPr/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Community protection notice warning (CPNW) served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US" sz="2000" dirty="0">
                <a:latin typeface="Calibri" panose="020F0502020204030204" pitchFamily="34" charset="0"/>
              </a:rPr>
              <a:t>​​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Warnings served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9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Perpetrators removed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Police action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Supported to stay in home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86</a:t>
            </a:r>
            <a:r>
              <a:rPr lang="en-US" sz="2000" dirty="0"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Supported to move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9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Not recognised being cuckoo’d 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GB" sz="2000" dirty="0"/>
          </a:p>
        </p:txBody>
      </p:sp>
      <p:pic>
        <p:nvPicPr>
          <p:cNvPr id="10242" name="Picture 2" descr="Free Man Holding Chess Piece Stock Photo">
            <a:extLst>
              <a:ext uri="{FF2B5EF4-FFF2-40B4-BE49-F238E27FC236}">
                <a16:creationId xmlns:a16="http://schemas.microsoft.com/office/drawing/2014/main" id="{79B528BE-2B9E-BF0A-402E-2117C060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r="14218"/>
          <a:stretch/>
        </p:blipFill>
        <p:spPr bwMode="auto">
          <a:xfrm>
            <a:off x="7070650" y="2424223"/>
            <a:ext cx="3851034" cy="350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4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1F20-D532-BF74-2E10-2ED0B699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Future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2107-7341-BA9A-4788-3CD9D57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4936"/>
            <a:ext cx="5631712" cy="4168151"/>
          </a:xfrm>
        </p:spPr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attend seminars to get our message and  service across.​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have started a group of housing associations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attend Stepping Hill hospital quarterly presenting to level 3 safeguarding training centers.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attend University research programs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attend GMCA meetings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are always looking for better ways of working​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are always looking for referrals.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2" descr="Free Man Standing Near People Stock Photo">
            <a:extLst>
              <a:ext uri="{FF2B5EF4-FFF2-40B4-BE49-F238E27FC236}">
                <a16:creationId xmlns:a16="http://schemas.microsoft.com/office/drawing/2014/main" id="{FD096453-13BE-3643-544D-236BEA063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8458"/>
          <a:stretch/>
        </p:blipFill>
        <p:spPr bwMode="auto">
          <a:xfrm>
            <a:off x="7070650" y="2424223"/>
            <a:ext cx="3851034" cy="350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0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1C331C-6E7F-FEC7-A7C5-25F9BE4A9577}"/>
              </a:ext>
            </a:extLst>
          </p:cNvPr>
          <p:cNvSpPr txBox="1"/>
          <p:nvPr/>
        </p:nvSpPr>
        <p:spPr>
          <a:xfrm>
            <a:off x="937846" y="1834878"/>
            <a:ext cx="492369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7200" b="1" dirty="0">
                <a:solidFill>
                  <a:srgbClr val="E73C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</p:txBody>
      </p:sp>
      <p:pic>
        <p:nvPicPr>
          <p:cNvPr id="14" name="Picture 13" descr="A picture containing outdoor, cloud, sky, tree&#10;&#10;Description automatically generated">
            <a:extLst>
              <a:ext uri="{FF2B5EF4-FFF2-40B4-BE49-F238E27FC236}">
                <a16:creationId xmlns:a16="http://schemas.microsoft.com/office/drawing/2014/main" id="{9DACDEEB-3FC5-BDFB-6762-BDD499BAD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7" t="36554" b="11823"/>
          <a:stretch/>
        </p:blipFill>
        <p:spPr>
          <a:xfrm>
            <a:off x="7467600" y="1"/>
            <a:ext cx="4724400" cy="68805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28FEC3-5C8E-D824-1F7E-3AB512D971AD}"/>
              </a:ext>
            </a:extLst>
          </p:cNvPr>
          <p:cNvSpPr/>
          <p:nvPr/>
        </p:nvSpPr>
        <p:spPr>
          <a:xfrm>
            <a:off x="11472139" y="0"/>
            <a:ext cx="719861" cy="3249827"/>
          </a:xfrm>
          <a:prstGeom prst="rect">
            <a:avLst/>
          </a:prstGeom>
          <a:solidFill>
            <a:srgbClr val="C9D4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824EFD-60BB-0F62-C4B8-F9DAC909A943}"/>
              </a:ext>
            </a:extLst>
          </p:cNvPr>
          <p:cNvSpPr/>
          <p:nvPr/>
        </p:nvSpPr>
        <p:spPr>
          <a:xfrm>
            <a:off x="10405339" y="6128634"/>
            <a:ext cx="1341184" cy="729366"/>
          </a:xfrm>
          <a:prstGeom prst="rect">
            <a:avLst/>
          </a:prstGeom>
          <a:solidFill>
            <a:srgbClr val="E73C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A1985-3C9F-18B2-1656-0001846C414D}"/>
              </a:ext>
            </a:extLst>
          </p:cNvPr>
          <p:cNvSpPr/>
          <p:nvPr/>
        </p:nvSpPr>
        <p:spPr>
          <a:xfrm rot="5400000">
            <a:off x="10930502" y="-206417"/>
            <a:ext cx="109153" cy="1522890"/>
          </a:xfrm>
          <a:prstGeom prst="rect">
            <a:avLst/>
          </a:prstGeom>
          <a:solidFill>
            <a:srgbClr val="BA3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193F5E-42D8-9051-5F4A-2F7DE96A1E65}"/>
              </a:ext>
            </a:extLst>
          </p:cNvPr>
          <p:cNvGrpSpPr/>
          <p:nvPr/>
        </p:nvGrpSpPr>
        <p:grpSpPr>
          <a:xfrm>
            <a:off x="703222" y="5081896"/>
            <a:ext cx="6236335" cy="892522"/>
            <a:chOff x="-375301" y="4558709"/>
            <a:chExt cx="7287584" cy="1042973"/>
          </a:xfrm>
        </p:grpSpPr>
        <p:pic>
          <p:nvPicPr>
            <p:cNvPr id="3" name="Picture 2" descr="A logo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80CE705-F0B9-D712-2802-AFF18416B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4576719"/>
              <a:ext cx="1718147" cy="1024963"/>
            </a:xfrm>
            <a:prstGeom prst="rect">
              <a:avLst/>
            </a:prstGeom>
          </p:spPr>
        </p:pic>
        <p:pic>
          <p:nvPicPr>
            <p:cNvPr id="7" name="Picture 6" descr="A picture containing graphics, text, graphic design, font&#10;&#10;Description automatically generated">
              <a:extLst>
                <a:ext uri="{FF2B5EF4-FFF2-40B4-BE49-F238E27FC236}">
                  <a16:creationId xmlns:a16="http://schemas.microsoft.com/office/drawing/2014/main" id="{273968EE-C27E-4F33-207E-C68AA9F2D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6717" y="4642530"/>
              <a:ext cx="953311" cy="881941"/>
            </a:xfrm>
            <a:prstGeom prst="rect">
              <a:avLst/>
            </a:prstGeom>
          </p:spPr>
        </p:pic>
        <p:pic>
          <p:nvPicPr>
            <p:cNvPr id="13" name="Picture 12" descr="A picture containing font, graphics, logo, screenshot&#10;&#10;Description automatically generated">
              <a:extLst>
                <a:ext uri="{FF2B5EF4-FFF2-40B4-BE49-F238E27FC236}">
                  <a16:creationId xmlns:a16="http://schemas.microsoft.com/office/drawing/2014/main" id="{1EDC4AAA-ABF2-75A7-AA70-C096CAF11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75301" y="4558709"/>
              <a:ext cx="1718147" cy="1024963"/>
            </a:xfrm>
            <a:prstGeom prst="rect">
              <a:avLst/>
            </a:prstGeom>
          </p:spPr>
        </p:pic>
        <p:pic>
          <p:nvPicPr>
            <p:cNvPr id="16" name="Picture 15" descr="A picture containing screenshot, graphics, font, graphic design&#10;&#10;Description automatically generated">
              <a:extLst>
                <a:ext uri="{FF2B5EF4-FFF2-40B4-BE49-F238E27FC236}">
                  <a16:creationId xmlns:a16="http://schemas.microsoft.com/office/drawing/2014/main" id="{79D2EF42-8133-0C4E-2D02-231FDA187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3628" y="4558710"/>
              <a:ext cx="1718147" cy="1024963"/>
            </a:xfrm>
            <a:prstGeom prst="rect">
              <a:avLst/>
            </a:prstGeom>
          </p:spPr>
        </p:pic>
        <p:pic>
          <p:nvPicPr>
            <p:cNvPr id="18" name="Picture 17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616EB7E5-6F43-5642-0E5C-AB4C3E257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19446" y="4558709"/>
              <a:ext cx="2292837" cy="102496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23CEAF-7D3E-D0AF-A878-8EA89CEB9703}"/>
              </a:ext>
            </a:extLst>
          </p:cNvPr>
          <p:cNvSpPr txBox="1"/>
          <p:nvPr/>
        </p:nvSpPr>
        <p:spPr>
          <a:xfrm>
            <a:off x="937846" y="2748189"/>
            <a:ext cx="65297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Louise Crowder (Safer Neighbourhoods &amp; Exploitations Manager)</a:t>
            </a:r>
          </a:p>
          <a:p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Louise.crowder@Stockporthomes.org</a:t>
            </a:r>
          </a:p>
        </p:txBody>
      </p:sp>
      <p:pic>
        <p:nvPicPr>
          <p:cNvPr id="6" name="Picture 5" descr="A white envelope on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80F86BB-0FF7-F854-B1B4-791F3B02D9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522" y="4170301"/>
            <a:ext cx="432324" cy="432324"/>
          </a:xfrm>
          <a:prstGeom prst="rect">
            <a:avLst/>
          </a:prstGeom>
        </p:spPr>
      </p:pic>
      <p:pic>
        <p:nvPicPr>
          <p:cNvPr id="8" name="Picture 7" descr="A picture containing carmine, graphics, red, logo&#10;&#10;Description automatically generated">
            <a:extLst>
              <a:ext uri="{FF2B5EF4-FFF2-40B4-BE49-F238E27FC236}">
                <a16:creationId xmlns:a16="http://schemas.microsoft.com/office/drawing/2014/main" id="{1B7305CA-39C8-177B-862C-265F885B9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522" y="3334382"/>
            <a:ext cx="432324" cy="4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F714-89F7-18B2-657C-DBE132B6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</a:p>
        </p:txBody>
      </p:sp>
      <p:pic>
        <p:nvPicPr>
          <p:cNvPr id="11" name="Content Placeholder 6" descr="A tower with a clock on top of it&#10;&#10;Description automatically generated">
            <a:extLst>
              <a:ext uri="{FF2B5EF4-FFF2-40B4-BE49-F238E27FC236}">
                <a16:creationId xmlns:a16="http://schemas.microsoft.com/office/drawing/2014/main" id="{D1B2DF43-F14D-D832-87F6-9D9950BF9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66629"/>
            <a:ext cx="4696480" cy="3524742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A88DDB-CFF4-6171-73E1-927BDACE7119}"/>
              </a:ext>
            </a:extLst>
          </p:cNvPr>
          <p:cNvSpPr txBox="1">
            <a:spLocks/>
          </p:cNvSpPr>
          <p:nvPr/>
        </p:nvSpPr>
        <p:spPr>
          <a:xfrm>
            <a:off x="310393" y="1825625"/>
            <a:ext cx="5785607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Arm's Length Management Organisation (ALMO)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Manage 12,000 properties for Stockport Metropolitan Borough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Largest Housing Association within Stockport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Delegated powers to take Civil action.</a:t>
            </a:r>
          </a:p>
        </p:txBody>
      </p:sp>
      <p:pic>
        <p:nvPicPr>
          <p:cNvPr id="13" name="Picture 12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2091760C-4B74-1B6E-EA7E-1917C713A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F714-89F7-18B2-657C-DBE132B6F3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7588"/>
            <a:ext cx="10972800" cy="6699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      Who am I?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A88DDB-CFF4-6171-73E1-927BDACE7119}"/>
              </a:ext>
            </a:extLst>
          </p:cNvPr>
          <p:cNvSpPr txBox="1">
            <a:spLocks/>
          </p:cNvSpPr>
          <p:nvPr/>
        </p:nvSpPr>
        <p:spPr>
          <a:xfrm>
            <a:off x="2593596" y="1903169"/>
            <a:ext cx="5785607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Manage the Safer Neighbourhood officers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Cuckooing and exploitation Officer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17 people on the team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1 Head of Service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8 Safer Neighbourhood Officers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1 Complainant Support Officer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1 Neighbourhood Resolutions Officer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2 Case Support Officers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3 Managers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en-GB" sz="2000" dirty="0"/>
              <a:t>1 Tenancy fraud officer </a:t>
            </a:r>
          </a:p>
          <a:p>
            <a:pPr marL="1143000" lvl="1" indent="-457200"/>
            <a:endParaRPr lang="en-GB" sz="1600" dirty="0"/>
          </a:p>
        </p:txBody>
      </p:sp>
      <p:pic>
        <p:nvPicPr>
          <p:cNvPr id="22" name="Picture 21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B5341ECA-8F36-5B87-CA10-AED3D64F2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F714-89F7-18B2-657C-DBE132B6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A88DDB-CFF4-6171-73E1-927BDACE7119}"/>
              </a:ext>
            </a:extLst>
          </p:cNvPr>
          <p:cNvSpPr txBox="1">
            <a:spLocks/>
          </p:cNvSpPr>
          <p:nvPr/>
        </p:nvSpPr>
        <p:spPr>
          <a:xfrm>
            <a:off x="310393" y="1825625"/>
            <a:ext cx="10817855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Establish an increased understanding of the extent of the problem of cuckooing in Stockport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Provide an immediate support system to victims of cuckooing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Provide harm reduction and facilitate access to substance misuse treatment, wider health services, support, and recovery for victims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Support the victim within with the criminal justice process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Support GMP or Council with partial or full Closure Orders if necessary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Prepare other civil enforcement action including but not limited to Civil Injunctions.</a:t>
            </a:r>
            <a:endParaRPr lang="en-US" sz="2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4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8117D086-D61F-94F2-BBAA-CD2CF038B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BC98-AFBC-DD8A-BD65-B2955328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833835"/>
          </a:xfrm>
        </p:spPr>
        <p:txBody>
          <a:bodyPr/>
          <a:lstStyle/>
          <a:p>
            <a:r>
              <a:rPr lang="en-GB" dirty="0"/>
              <a:t>Cuckooing in Stockport - Establish an increased understanding ​of the extent of the problem of cuckooing</a:t>
            </a:r>
            <a:br>
              <a:rPr lang="en-GB" dirty="0"/>
            </a:br>
            <a:r>
              <a:rPr lang="en-GB" sz="1800" b="0" i="0" dirty="0">
                <a:solidFill>
                  <a:srgbClr val="C83636"/>
                </a:solidFill>
                <a:effectLst/>
                <a:latin typeface="Corbel" panose="020B0503020204020204" pitchFamily="34" charset="0"/>
              </a:rPr>
              <a:t>​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ACCE40-8E85-2812-8E38-7B8B063E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2" y="3429000"/>
            <a:ext cx="3309257" cy="2775856"/>
          </a:xfrm>
          <a:custGeom>
            <a:avLst/>
            <a:gdLst>
              <a:gd name="connsiteX0" fmla="*/ 0 w 3309257"/>
              <a:gd name="connsiteY0" fmla="*/ 0 h 2775856"/>
              <a:gd name="connsiteX1" fmla="*/ 562574 w 3309257"/>
              <a:gd name="connsiteY1" fmla="*/ 0 h 2775856"/>
              <a:gd name="connsiteX2" fmla="*/ 1257518 w 3309257"/>
              <a:gd name="connsiteY2" fmla="*/ 0 h 2775856"/>
              <a:gd name="connsiteX3" fmla="*/ 1853184 w 3309257"/>
              <a:gd name="connsiteY3" fmla="*/ 0 h 2775856"/>
              <a:gd name="connsiteX4" fmla="*/ 2548128 w 3309257"/>
              <a:gd name="connsiteY4" fmla="*/ 0 h 2775856"/>
              <a:gd name="connsiteX5" fmla="*/ 3309257 w 3309257"/>
              <a:gd name="connsiteY5" fmla="*/ 0 h 2775856"/>
              <a:gd name="connsiteX6" fmla="*/ 3309257 w 3309257"/>
              <a:gd name="connsiteY6" fmla="*/ 749481 h 2775856"/>
              <a:gd name="connsiteX7" fmla="*/ 3309257 w 3309257"/>
              <a:gd name="connsiteY7" fmla="*/ 1360169 h 2775856"/>
              <a:gd name="connsiteX8" fmla="*/ 3309257 w 3309257"/>
              <a:gd name="connsiteY8" fmla="*/ 1998616 h 2775856"/>
              <a:gd name="connsiteX9" fmla="*/ 3309257 w 3309257"/>
              <a:gd name="connsiteY9" fmla="*/ 2775856 h 2775856"/>
              <a:gd name="connsiteX10" fmla="*/ 2614313 w 3309257"/>
              <a:gd name="connsiteY10" fmla="*/ 2775856 h 2775856"/>
              <a:gd name="connsiteX11" fmla="*/ 1985554 w 3309257"/>
              <a:gd name="connsiteY11" fmla="*/ 2775856 h 2775856"/>
              <a:gd name="connsiteX12" fmla="*/ 1323703 w 3309257"/>
              <a:gd name="connsiteY12" fmla="*/ 2775856 h 2775856"/>
              <a:gd name="connsiteX13" fmla="*/ 728037 w 3309257"/>
              <a:gd name="connsiteY13" fmla="*/ 2775856 h 2775856"/>
              <a:gd name="connsiteX14" fmla="*/ 0 w 3309257"/>
              <a:gd name="connsiteY14" fmla="*/ 2775856 h 2775856"/>
              <a:gd name="connsiteX15" fmla="*/ 0 w 3309257"/>
              <a:gd name="connsiteY15" fmla="*/ 2054133 h 2775856"/>
              <a:gd name="connsiteX16" fmla="*/ 0 w 3309257"/>
              <a:gd name="connsiteY16" fmla="*/ 1360169 h 2775856"/>
              <a:gd name="connsiteX17" fmla="*/ 0 w 3309257"/>
              <a:gd name="connsiteY17" fmla="*/ 638447 h 2775856"/>
              <a:gd name="connsiteX18" fmla="*/ 0 w 3309257"/>
              <a:gd name="connsiteY18" fmla="*/ 0 h 27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9257" h="2775856" fill="none" extrusionOk="0">
                <a:moveTo>
                  <a:pt x="0" y="0"/>
                </a:moveTo>
                <a:cubicBezTo>
                  <a:pt x="114858" y="25319"/>
                  <a:pt x="344538" y="19595"/>
                  <a:pt x="562574" y="0"/>
                </a:cubicBezTo>
                <a:cubicBezTo>
                  <a:pt x="780610" y="-19595"/>
                  <a:pt x="1033364" y="21137"/>
                  <a:pt x="1257518" y="0"/>
                </a:cubicBezTo>
                <a:cubicBezTo>
                  <a:pt x="1481672" y="-21137"/>
                  <a:pt x="1555772" y="-3419"/>
                  <a:pt x="1853184" y="0"/>
                </a:cubicBezTo>
                <a:cubicBezTo>
                  <a:pt x="2150596" y="3419"/>
                  <a:pt x="2280941" y="-34196"/>
                  <a:pt x="2548128" y="0"/>
                </a:cubicBezTo>
                <a:cubicBezTo>
                  <a:pt x="2815315" y="34196"/>
                  <a:pt x="3148070" y="-35443"/>
                  <a:pt x="3309257" y="0"/>
                </a:cubicBezTo>
                <a:cubicBezTo>
                  <a:pt x="3282702" y="353934"/>
                  <a:pt x="3309628" y="534975"/>
                  <a:pt x="3309257" y="749481"/>
                </a:cubicBezTo>
                <a:cubicBezTo>
                  <a:pt x="3308886" y="963987"/>
                  <a:pt x="3318415" y="1058104"/>
                  <a:pt x="3309257" y="1360169"/>
                </a:cubicBezTo>
                <a:cubicBezTo>
                  <a:pt x="3300099" y="1662234"/>
                  <a:pt x="3297518" y="1751204"/>
                  <a:pt x="3309257" y="1998616"/>
                </a:cubicBezTo>
                <a:cubicBezTo>
                  <a:pt x="3320996" y="2246028"/>
                  <a:pt x="3295056" y="2553552"/>
                  <a:pt x="3309257" y="2775856"/>
                </a:cubicBezTo>
                <a:cubicBezTo>
                  <a:pt x="3038266" y="2806188"/>
                  <a:pt x="2765775" y="2761969"/>
                  <a:pt x="2614313" y="2775856"/>
                </a:cubicBezTo>
                <a:cubicBezTo>
                  <a:pt x="2462851" y="2789743"/>
                  <a:pt x="2169709" y="2803126"/>
                  <a:pt x="1985554" y="2775856"/>
                </a:cubicBezTo>
                <a:cubicBezTo>
                  <a:pt x="1801399" y="2748586"/>
                  <a:pt x="1629057" y="2782506"/>
                  <a:pt x="1323703" y="2775856"/>
                </a:cubicBezTo>
                <a:cubicBezTo>
                  <a:pt x="1018349" y="2769206"/>
                  <a:pt x="861551" y="2785505"/>
                  <a:pt x="728037" y="2775856"/>
                </a:cubicBezTo>
                <a:cubicBezTo>
                  <a:pt x="594523" y="2766207"/>
                  <a:pt x="185216" y="2750089"/>
                  <a:pt x="0" y="2775856"/>
                </a:cubicBezTo>
                <a:cubicBezTo>
                  <a:pt x="11298" y="2444921"/>
                  <a:pt x="13763" y="2250982"/>
                  <a:pt x="0" y="2054133"/>
                </a:cubicBezTo>
                <a:cubicBezTo>
                  <a:pt x="-13763" y="1857284"/>
                  <a:pt x="-11249" y="1675157"/>
                  <a:pt x="0" y="1360169"/>
                </a:cubicBezTo>
                <a:cubicBezTo>
                  <a:pt x="11249" y="1045181"/>
                  <a:pt x="-7723" y="920414"/>
                  <a:pt x="0" y="638447"/>
                </a:cubicBezTo>
                <a:cubicBezTo>
                  <a:pt x="7723" y="356480"/>
                  <a:pt x="-12059" y="234646"/>
                  <a:pt x="0" y="0"/>
                </a:cubicBezTo>
                <a:close/>
              </a:path>
              <a:path w="3309257" h="2775856" stroke="0" extrusionOk="0">
                <a:moveTo>
                  <a:pt x="0" y="0"/>
                </a:moveTo>
                <a:cubicBezTo>
                  <a:pt x="235319" y="-8776"/>
                  <a:pt x="382679" y="-23110"/>
                  <a:pt x="694944" y="0"/>
                </a:cubicBezTo>
                <a:cubicBezTo>
                  <a:pt x="1007209" y="23110"/>
                  <a:pt x="1237074" y="15812"/>
                  <a:pt x="1389888" y="0"/>
                </a:cubicBezTo>
                <a:cubicBezTo>
                  <a:pt x="1542702" y="-15812"/>
                  <a:pt x="1853535" y="-20978"/>
                  <a:pt x="2117924" y="0"/>
                </a:cubicBezTo>
                <a:cubicBezTo>
                  <a:pt x="2382313" y="20978"/>
                  <a:pt x="2449726" y="-8994"/>
                  <a:pt x="2680498" y="0"/>
                </a:cubicBezTo>
                <a:cubicBezTo>
                  <a:pt x="2911270" y="8994"/>
                  <a:pt x="3044162" y="3457"/>
                  <a:pt x="3309257" y="0"/>
                </a:cubicBezTo>
                <a:cubicBezTo>
                  <a:pt x="3315298" y="162100"/>
                  <a:pt x="3294277" y="412098"/>
                  <a:pt x="3309257" y="610688"/>
                </a:cubicBezTo>
                <a:cubicBezTo>
                  <a:pt x="3324237" y="809278"/>
                  <a:pt x="3311246" y="1130793"/>
                  <a:pt x="3309257" y="1276894"/>
                </a:cubicBezTo>
                <a:cubicBezTo>
                  <a:pt x="3307268" y="1422995"/>
                  <a:pt x="3337989" y="1670191"/>
                  <a:pt x="3309257" y="1887582"/>
                </a:cubicBezTo>
                <a:cubicBezTo>
                  <a:pt x="3280525" y="2104973"/>
                  <a:pt x="3279549" y="2351195"/>
                  <a:pt x="3309257" y="2775856"/>
                </a:cubicBezTo>
                <a:cubicBezTo>
                  <a:pt x="3009345" y="2806737"/>
                  <a:pt x="2853294" y="2803003"/>
                  <a:pt x="2614313" y="2775856"/>
                </a:cubicBezTo>
                <a:cubicBezTo>
                  <a:pt x="2375332" y="2748709"/>
                  <a:pt x="2136734" y="2778532"/>
                  <a:pt x="1952462" y="2775856"/>
                </a:cubicBezTo>
                <a:cubicBezTo>
                  <a:pt x="1768190" y="2773180"/>
                  <a:pt x="1559036" y="2804869"/>
                  <a:pt x="1356795" y="2775856"/>
                </a:cubicBezTo>
                <a:cubicBezTo>
                  <a:pt x="1154554" y="2746843"/>
                  <a:pt x="1016260" y="2777870"/>
                  <a:pt x="794222" y="2775856"/>
                </a:cubicBezTo>
                <a:cubicBezTo>
                  <a:pt x="572184" y="2773842"/>
                  <a:pt x="246520" y="2750373"/>
                  <a:pt x="0" y="2775856"/>
                </a:cubicBezTo>
                <a:cubicBezTo>
                  <a:pt x="-7484" y="2615140"/>
                  <a:pt x="-12357" y="2418401"/>
                  <a:pt x="0" y="2165168"/>
                </a:cubicBezTo>
                <a:cubicBezTo>
                  <a:pt x="12357" y="1911935"/>
                  <a:pt x="-26506" y="1775128"/>
                  <a:pt x="0" y="1471204"/>
                </a:cubicBezTo>
                <a:cubicBezTo>
                  <a:pt x="26506" y="1167280"/>
                  <a:pt x="31311" y="1065950"/>
                  <a:pt x="0" y="749481"/>
                </a:cubicBezTo>
                <a:cubicBezTo>
                  <a:pt x="-31311" y="433012"/>
                  <a:pt x="-7341" y="2039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1666667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Made more aware of the phenomenon of cuckooing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Stockport Homes Group and Greater Manchester Police campaign began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Established a need for a Dedicated officer to support victims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17343-8F1D-0234-9A0A-A6D2F0B37954}"/>
              </a:ext>
            </a:extLst>
          </p:cNvPr>
          <p:cNvSpPr/>
          <p:nvPr/>
        </p:nvSpPr>
        <p:spPr>
          <a:xfrm>
            <a:off x="609600" y="1929294"/>
            <a:ext cx="2379306" cy="1172157"/>
          </a:xfrm>
          <a:prstGeom prst="rect">
            <a:avLst/>
          </a:prstGeom>
          <a:solidFill>
            <a:srgbClr val="FFC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3668D-6067-05C9-ACDE-BD6D583FC695}"/>
              </a:ext>
            </a:extLst>
          </p:cNvPr>
          <p:cNvSpPr/>
          <p:nvPr/>
        </p:nvSpPr>
        <p:spPr>
          <a:xfrm>
            <a:off x="9203094" y="1929293"/>
            <a:ext cx="2379306" cy="11721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4ADE14-8F3F-ABFA-D159-A019BB238EE1}"/>
              </a:ext>
            </a:extLst>
          </p:cNvPr>
          <p:cNvSpPr/>
          <p:nvPr/>
        </p:nvSpPr>
        <p:spPr>
          <a:xfrm>
            <a:off x="4906347" y="1929293"/>
            <a:ext cx="2379306" cy="1172157"/>
          </a:xfrm>
          <a:prstGeom prst="rect">
            <a:avLst/>
          </a:prstGeom>
          <a:solidFill>
            <a:srgbClr val="BA3D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5E003-E3D2-D04A-4908-928023B1B125}"/>
              </a:ext>
            </a:extLst>
          </p:cNvPr>
          <p:cNvSpPr txBox="1"/>
          <p:nvPr/>
        </p:nvSpPr>
        <p:spPr>
          <a:xfrm>
            <a:off x="1081749" y="2099872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83FD1-8154-4DB6-84CB-1EFA2F416704}"/>
              </a:ext>
            </a:extLst>
          </p:cNvPr>
          <p:cNvSpPr txBox="1"/>
          <p:nvPr/>
        </p:nvSpPr>
        <p:spPr>
          <a:xfrm>
            <a:off x="5453141" y="2099871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A2866-BDD3-F853-D0C6-9D81571E6F8C}"/>
              </a:ext>
            </a:extLst>
          </p:cNvPr>
          <p:cNvSpPr txBox="1"/>
          <p:nvPr/>
        </p:nvSpPr>
        <p:spPr>
          <a:xfrm>
            <a:off x="9757664" y="2099871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75B2B4D-9B81-625E-C969-E50771F9332C}"/>
              </a:ext>
            </a:extLst>
          </p:cNvPr>
          <p:cNvSpPr/>
          <p:nvPr/>
        </p:nvSpPr>
        <p:spPr>
          <a:xfrm>
            <a:off x="3044112" y="2403402"/>
            <a:ext cx="1807029" cy="22393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2B5114C-9055-6E58-0914-E91844DAF018}"/>
              </a:ext>
            </a:extLst>
          </p:cNvPr>
          <p:cNvSpPr/>
          <p:nvPr/>
        </p:nvSpPr>
        <p:spPr>
          <a:xfrm>
            <a:off x="7340859" y="2403402"/>
            <a:ext cx="1807029" cy="22393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233D3C7-8AB1-31FB-3D5C-AAB905FE6F7E}"/>
              </a:ext>
            </a:extLst>
          </p:cNvPr>
          <p:cNvSpPr/>
          <p:nvPr/>
        </p:nvSpPr>
        <p:spPr>
          <a:xfrm rot="5400000">
            <a:off x="1683204" y="3184960"/>
            <a:ext cx="232095" cy="25598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D484901-CEB4-D925-1389-E07F21D74D38}"/>
              </a:ext>
            </a:extLst>
          </p:cNvPr>
          <p:cNvSpPr txBox="1">
            <a:spLocks/>
          </p:cNvSpPr>
          <p:nvPr/>
        </p:nvSpPr>
        <p:spPr>
          <a:xfrm>
            <a:off x="4441371" y="3428999"/>
            <a:ext cx="3309257" cy="2775857"/>
          </a:xfrm>
          <a:custGeom>
            <a:avLst/>
            <a:gdLst>
              <a:gd name="connsiteX0" fmla="*/ 0 w 3309257"/>
              <a:gd name="connsiteY0" fmla="*/ 0 h 2775857"/>
              <a:gd name="connsiteX1" fmla="*/ 562574 w 3309257"/>
              <a:gd name="connsiteY1" fmla="*/ 0 h 2775857"/>
              <a:gd name="connsiteX2" fmla="*/ 1224425 w 3309257"/>
              <a:gd name="connsiteY2" fmla="*/ 0 h 2775857"/>
              <a:gd name="connsiteX3" fmla="*/ 1952462 w 3309257"/>
              <a:gd name="connsiteY3" fmla="*/ 0 h 2775857"/>
              <a:gd name="connsiteX4" fmla="*/ 2647406 w 3309257"/>
              <a:gd name="connsiteY4" fmla="*/ 0 h 2775857"/>
              <a:gd name="connsiteX5" fmla="*/ 3309257 w 3309257"/>
              <a:gd name="connsiteY5" fmla="*/ 0 h 2775857"/>
              <a:gd name="connsiteX6" fmla="*/ 3309257 w 3309257"/>
              <a:gd name="connsiteY6" fmla="*/ 638447 h 2775857"/>
              <a:gd name="connsiteX7" fmla="*/ 3309257 w 3309257"/>
              <a:gd name="connsiteY7" fmla="*/ 1332411 h 2775857"/>
              <a:gd name="connsiteX8" fmla="*/ 3309257 w 3309257"/>
              <a:gd name="connsiteY8" fmla="*/ 1943100 h 2775857"/>
              <a:gd name="connsiteX9" fmla="*/ 3309257 w 3309257"/>
              <a:gd name="connsiteY9" fmla="*/ 2775857 h 2775857"/>
              <a:gd name="connsiteX10" fmla="*/ 2713591 w 3309257"/>
              <a:gd name="connsiteY10" fmla="*/ 2775857 h 2775857"/>
              <a:gd name="connsiteX11" fmla="*/ 2084832 w 3309257"/>
              <a:gd name="connsiteY11" fmla="*/ 2775857 h 2775857"/>
              <a:gd name="connsiteX12" fmla="*/ 1422981 w 3309257"/>
              <a:gd name="connsiteY12" fmla="*/ 2775857 h 2775857"/>
              <a:gd name="connsiteX13" fmla="*/ 794222 w 3309257"/>
              <a:gd name="connsiteY13" fmla="*/ 2775857 h 2775857"/>
              <a:gd name="connsiteX14" fmla="*/ 0 w 3309257"/>
              <a:gd name="connsiteY14" fmla="*/ 2775857 h 2775857"/>
              <a:gd name="connsiteX15" fmla="*/ 0 w 3309257"/>
              <a:gd name="connsiteY15" fmla="*/ 2081893 h 2775857"/>
              <a:gd name="connsiteX16" fmla="*/ 0 w 3309257"/>
              <a:gd name="connsiteY16" fmla="*/ 1332411 h 2775857"/>
              <a:gd name="connsiteX17" fmla="*/ 0 w 3309257"/>
              <a:gd name="connsiteY17" fmla="*/ 666206 h 2775857"/>
              <a:gd name="connsiteX18" fmla="*/ 0 w 3309257"/>
              <a:gd name="connsiteY18" fmla="*/ 0 h 277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9257" h="2775857" fill="none" extrusionOk="0">
                <a:moveTo>
                  <a:pt x="0" y="0"/>
                </a:moveTo>
                <a:cubicBezTo>
                  <a:pt x="167351" y="-20865"/>
                  <a:pt x="431682" y="16847"/>
                  <a:pt x="562574" y="0"/>
                </a:cubicBezTo>
                <a:cubicBezTo>
                  <a:pt x="693466" y="-16847"/>
                  <a:pt x="988254" y="21394"/>
                  <a:pt x="1224425" y="0"/>
                </a:cubicBezTo>
                <a:cubicBezTo>
                  <a:pt x="1460596" y="-21394"/>
                  <a:pt x="1698003" y="23051"/>
                  <a:pt x="1952462" y="0"/>
                </a:cubicBezTo>
                <a:cubicBezTo>
                  <a:pt x="2206921" y="-23051"/>
                  <a:pt x="2507865" y="31948"/>
                  <a:pt x="2647406" y="0"/>
                </a:cubicBezTo>
                <a:cubicBezTo>
                  <a:pt x="2786947" y="-31948"/>
                  <a:pt x="3048998" y="-21842"/>
                  <a:pt x="3309257" y="0"/>
                </a:cubicBezTo>
                <a:cubicBezTo>
                  <a:pt x="3315498" y="166611"/>
                  <a:pt x="3322437" y="386789"/>
                  <a:pt x="3309257" y="638447"/>
                </a:cubicBezTo>
                <a:cubicBezTo>
                  <a:pt x="3296077" y="890105"/>
                  <a:pt x="3275574" y="992133"/>
                  <a:pt x="3309257" y="1332411"/>
                </a:cubicBezTo>
                <a:cubicBezTo>
                  <a:pt x="3342940" y="1672689"/>
                  <a:pt x="3283134" y="1751812"/>
                  <a:pt x="3309257" y="1943100"/>
                </a:cubicBezTo>
                <a:cubicBezTo>
                  <a:pt x="3335380" y="2134388"/>
                  <a:pt x="3331367" y="2367282"/>
                  <a:pt x="3309257" y="2775857"/>
                </a:cubicBezTo>
                <a:cubicBezTo>
                  <a:pt x="3060275" y="2801209"/>
                  <a:pt x="2946632" y="2786085"/>
                  <a:pt x="2713591" y="2775857"/>
                </a:cubicBezTo>
                <a:cubicBezTo>
                  <a:pt x="2480550" y="2765629"/>
                  <a:pt x="2304029" y="2767700"/>
                  <a:pt x="2084832" y="2775857"/>
                </a:cubicBezTo>
                <a:cubicBezTo>
                  <a:pt x="1865635" y="2784014"/>
                  <a:pt x="1557466" y="2762330"/>
                  <a:pt x="1422981" y="2775857"/>
                </a:cubicBezTo>
                <a:cubicBezTo>
                  <a:pt x="1288496" y="2789384"/>
                  <a:pt x="991167" y="2789022"/>
                  <a:pt x="794222" y="2775857"/>
                </a:cubicBezTo>
                <a:cubicBezTo>
                  <a:pt x="597277" y="2762692"/>
                  <a:pt x="344486" y="2737240"/>
                  <a:pt x="0" y="2775857"/>
                </a:cubicBezTo>
                <a:cubicBezTo>
                  <a:pt x="-4478" y="2530847"/>
                  <a:pt x="-10708" y="2360667"/>
                  <a:pt x="0" y="2081893"/>
                </a:cubicBezTo>
                <a:cubicBezTo>
                  <a:pt x="10708" y="1803119"/>
                  <a:pt x="-26498" y="1685258"/>
                  <a:pt x="0" y="1332411"/>
                </a:cubicBezTo>
                <a:cubicBezTo>
                  <a:pt x="26498" y="979564"/>
                  <a:pt x="-31124" y="990557"/>
                  <a:pt x="0" y="666206"/>
                </a:cubicBezTo>
                <a:cubicBezTo>
                  <a:pt x="31124" y="341855"/>
                  <a:pt x="-26935" y="311844"/>
                  <a:pt x="0" y="0"/>
                </a:cubicBezTo>
                <a:close/>
              </a:path>
              <a:path w="3309257" h="2775857" stroke="0" extrusionOk="0">
                <a:moveTo>
                  <a:pt x="0" y="0"/>
                </a:moveTo>
                <a:cubicBezTo>
                  <a:pt x="207767" y="3662"/>
                  <a:pt x="404804" y="-36356"/>
                  <a:pt x="728037" y="0"/>
                </a:cubicBezTo>
                <a:cubicBezTo>
                  <a:pt x="1051270" y="36356"/>
                  <a:pt x="1191438" y="33532"/>
                  <a:pt x="1456073" y="0"/>
                </a:cubicBezTo>
                <a:cubicBezTo>
                  <a:pt x="1720708" y="-33532"/>
                  <a:pt x="1887924" y="9053"/>
                  <a:pt x="2051739" y="0"/>
                </a:cubicBezTo>
                <a:cubicBezTo>
                  <a:pt x="2215554" y="-9053"/>
                  <a:pt x="3004505" y="-7145"/>
                  <a:pt x="3309257" y="0"/>
                </a:cubicBezTo>
                <a:cubicBezTo>
                  <a:pt x="3319908" y="239292"/>
                  <a:pt x="3287552" y="342564"/>
                  <a:pt x="3309257" y="610689"/>
                </a:cubicBezTo>
                <a:cubicBezTo>
                  <a:pt x="3330962" y="878814"/>
                  <a:pt x="3299677" y="1141186"/>
                  <a:pt x="3309257" y="1360170"/>
                </a:cubicBezTo>
                <a:cubicBezTo>
                  <a:pt x="3318837" y="1579154"/>
                  <a:pt x="3276644" y="1838865"/>
                  <a:pt x="3309257" y="2109651"/>
                </a:cubicBezTo>
                <a:cubicBezTo>
                  <a:pt x="3341870" y="2380437"/>
                  <a:pt x="3276239" y="2469569"/>
                  <a:pt x="3309257" y="2775857"/>
                </a:cubicBezTo>
                <a:cubicBezTo>
                  <a:pt x="3012649" y="2746141"/>
                  <a:pt x="3010537" y="2801828"/>
                  <a:pt x="2713591" y="2775857"/>
                </a:cubicBezTo>
                <a:cubicBezTo>
                  <a:pt x="2416645" y="2749886"/>
                  <a:pt x="2274373" y="2779862"/>
                  <a:pt x="2151017" y="2775857"/>
                </a:cubicBezTo>
                <a:cubicBezTo>
                  <a:pt x="2027661" y="2771852"/>
                  <a:pt x="1746547" y="2771793"/>
                  <a:pt x="1555351" y="2775857"/>
                </a:cubicBezTo>
                <a:cubicBezTo>
                  <a:pt x="1364155" y="2779921"/>
                  <a:pt x="1050251" y="2771180"/>
                  <a:pt x="827314" y="2775857"/>
                </a:cubicBezTo>
                <a:cubicBezTo>
                  <a:pt x="604377" y="2780534"/>
                  <a:pt x="295944" y="2781333"/>
                  <a:pt x="0" y="2775857"/>
                </a:cubicBezTo>
                <a:cubicBezTo>
                  <a:pt x="1986" y="2564308"/>
                  <a:pt x="-22128" y="2370092"/>
                  <a:pt x="0" y="2026376"/>
                </a:cubicBezTo>
                <a:cubicBezTo>
                  <a:pt x="22128" y="1682660"/>
                  <a:pt x="-14157" y="1673066"/>
                  <a:pt x="0" y="1415687"/>
                </a:cubicBezTo>
                <a:cubicBezTo>
                  <a:pt x="14157" y="1158308"/>
                  <a:pt x="-19065" y="980741"/>
                  <a:pt x="0" y="693964"/>
                </a:cubicBezTo>
                <a:cubicBezTo>
                  <a:pt x="19065" y="407187"/>
                  <a:pt x="-19907" y="1851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8098271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Funding approved from Safer Stockport partnership and SHG Homeless prevention fund.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18-month tenure neutral pilot project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22C4FF64-803C-59BA-959A-4DC8374CD2F8}"/>
              </a:ext>
            </a:extLst>
          </p:cNvPr>
          <p:cNvSpPr txBox="1">
            <a:spLocks/>
          </p:cNvSpPr>
          <p:nvPr/>
        </p:nvSpPr>
        <p:spPr>
          <a:xfrm>
            <a:off x="8738118" y="3429000"/>
            <a:ext cx="3309257" cy="2775856"/>
          </a:xfrm>
          <a:custGeom>
            <a:avLst/>
            <a:gdLst>
              <a:gd name="connsiteX0" fmla="*/ 0 w 3309257"/>
              <a:gd name="connsiteY0" fmla="*/ 0 h 2775856"/>
              <a:gd name="connsiteX1" fmla="*/ 595666 w 3309257"/>
              <a:gd name="connsiteY1" fmla="*/ 0 h 2775856"/>
              <a:gd name="connsiteX2" fmla="*/ 1323703 w 3309257"/>
              <a:gd name="connsiteY2" fmla="*/ 0 h 2775856"/>
              <a:gd name="connsiteX3" fmla="*/ 2018647 w 3309257"/>
              <a:gd name="connsiteY3" fmla="*/ 0 h 2775856"/>
              <a:gd name="connsiteX4" fmla="*/ 2647406 w 3309257"/>
              <a:gd name="connsiteY4" fmla="*/ 0 h 2775856"/>
              <a:gd name="connsiteX5" fmla="*/ 3309257 w 3309257"/>
              <a:gd name="connsiteY5" fmla="*/ 0 h 2775856"/>
              <a:gd name="connsiteX6" fmla="*/ 3309257 w 3309257"/>
              <a:gd name="connsiteY6" fmla="*/ 610688 h 2775856"/>
              <a:gd name="connsiteX7" fmla="*/ 3309257 w 3309257"/>
              <a:gd name="connsiteY7" fmla="*/ 1276894 h 2775856"/>
              <a:gd name="connsiteX8" fmla="*/ 3309257 w 3309257"/>
              <a:gd name="connsiteY8" fmla="*/ 1915341 h 2775856"/>
              <a:gd name="connsiteX9" fmla="*/ 3309257 w 3309257"/>
              <a:gd name="connsiteY9" fmla="*/ 2775856 h 2775856"/>
              <a:gd name="connsiteX10" fmla="*/ 2746683 w 3309257"/>
              <a:gd name="connsiteY10" fmla="*/ 2775856 h 2775856"/>
              <a:gd name="connsiteX11" fmla="*/ 2151017 w 3309257"/>
              <a:gd name="connsiteY11" fmla="*/ 2775856 h 2775856"/>
              <a:gd name="connsiteX12" fmla="*/ 1588443 w 3309257"/>
              <a:gd name="connsiteY12" fmla="*/ 2775856 h 2775856"/>
              <a:gd name="connsiteX13" fmla="*/ 893499 w 3309257"/>
              <a:gd name="connsiteY13" fmla="*/ 2775856 h 2775856"/>
              <a:gd name="connsiteX14" fmla="*/ 0 w 3309257"/>
              <a:gd name="connsiteY14" fmla="*/ 2775856 h 2775856"/>
              <a:gd name="connsiteX15" fmla="*/ 0 w 3309257"/>
              <a:gd name="connsiteY15" fmla="*/ 2137409 h 2775856"/>
              <a:gd name="connsiteX16" fmla="*/ 0 w 3309257"/>
              <a:gd name="connsiteY16" fmla="*/ 1526721 h 2775856"/>
              <a:gd name="connsiteX17" fmla="*/ 0 w 3309257"/>
              <a:gd name="connsiteY17" fmla="*/ 777240 h 2775856"/>
              <a:gd name="connsiteX18" fmla="*/ 0 w 3309257"/>
              <a:gd name="connsiteY18" fmla="*/ 0 h 27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9257" h="2775856" fill="none" extrusionOk="0">
                <a:moveTo>
                  <a:pt x="0" y="0"/>
                </a:moveTo>
                <a:cubicBezTo>
                  <a:pt x="156805" y="-23498"/>
                  <a:pt x="450823" y="-2824"/>
                  <a:pt x="595666" y="0"/>
                </a:cubicBezTo>
                <a:cubicBezTo>
                  <a:pt x="740509" y="2824"/>
                  <a:pt x="1027695" y="31414"/>
                  <a:pt x="1323703" y="0"/>
                </a:cubicBezTo>
                <a:cubicBezTo>
                  <a:pt x="1619711" y="-31414"/>
                  <a:pt x="1813738" y="26069"/>
                  <a:pt x="2018647" y="0"/>
                </a:cubicBezTo>
                <a:cubicBezTo>
                  <a:pt x="2223556" y="-26069"/>
                  <a:pt x="2483968" y="-27918"/>
                  <a:pt x="2647406" y="0"/>
                </a:cubicBezTo>
                <a:cubicBezTo>
                  <a:pt x="2810844" y="27918"/>
                  <a:pt x="3046928" y="-21736"/>
                  <a:pt x="3309257" y="0"/>
                </a:cubicBezTo>
                <a:cubicBezTo>
                  <a:pt x="3330275" y="234075"/>
                  <a:pt x="3327794" y="349030"/>
                  <a:pt x="3309257" y="610688"/>
                </a:cubicBezTo>
                <a:cubicBezTo>
                  <a:pt x="3290720" y="872346"/>
                  <a:pt x="3310773" y="1137738"/>
                  <a:pt x="3309257" y="1276894"/>
                </a:cubicBezTo>
                <a:cubicBezTo>
                  <a:pt x="3307741" y="1416050"/>
                  <a:pt x="3304712" y="1759734"/>
                  <a:pt x="3309257" y="1915341"/>
                </a:cubicBezTo>
                <a:cubicBezTo>
                  <a:pt x="3313802" y="2070948"/>
                  <a:pt x="3271287" y="2375121"/>
                  <a:pt x="3309257" y="2775856"/>
                </a:cubicBezTo>
                <a:cubicBezTo>
                  <a:pt x="3093570" y="2752028"/>
                  <a:pt x="2961270" y="2786593"/>
                  <a:pt x="2746683" y="2775856"/>
                </a:cubicBezTo>
                <a:cubicBezTo>
                  <a:pt x="2532096" y="2765119"/>
                  <a:pt x="2439666" y="2795154"/>
                  <a:pt x="2151017" y="2775856"/>
                </a:cubicBezTo>
                <a:cubicBezTo>
                  <a:pt x="1862368" y="2756558"/>
                  <a:pt x="1851224" y="2749138"/>
                  <a:pt x="1588443" y="2775856"/>
                </a:cubicBezTo>
                <a:cubicBezTo>
                  <a:pt x="1325662" y="2802574"/>
                  <a:pt x="1150048" y="2784745"/>
                  <a:pt x="893499" y="2775856"/>
                </a:cubicBezTo>
                <a:cubicBezTo>
                  <a:pt x="636950" y="2766967"/>
                  <a:pt x="195111" y="2758807"/>
                  <a:pt x="0" y="2775856"/>
                </a:cubicBezTo>
                <a:cubicBezTo>
                  <a:pt x="-25413" y="2456752"/>
                  <a:pt x="-26232" y="2411026"/>
                  <a:pt x="0" y="2137409"/>
                </a:cubicBezTo>
                <a:cubicBezTo>
                  <a:pt x="26232" y="1863792"/>
                  <a:pt x="15776" y="1826336"/>
                  <a:pt x="0" y="1526721"/>
                </a:cubicBezTo>
                <a:cubicBezTo>
                  <a:pt x="-15776" y="1227106"/>
                  <a:pt x="3796" y="1112983"/>
                  <a:pt x="0" y="777240"/>
                </a:cubicBezTo>
                <a:cubicBezTo>
                  <a:pt x="-3796" y="441497"/>
                  <a:pt x="12768" y="288434"/>
                  <a:pt x="0" y="0"/>
                </a:cubicBezTo>
                <a:close/>
              </a:path>
              <a:path w="3309257" h="2775856" stroke="0" extrusionOk="0">
                <a:moveTo>
                  <a:pt x="0" y="0"/>
                </a:moveTo>
                <a:cubicBezTo>
                  <a:pt x="128307" y="7396"/>
                  <a:pt x="404248" y="6461"/>
                  <a:pt x="595666" y="0"/>
                </a:cubicBezTo>
                <a:cubicBezTo>
                  <a:pt x="787084" y="-6461"/>
                  <a:pt x="965385" y="580"/>
                  <a:pt x="1158240" y="0"/>
                </a:cubicBezTo>
                <a:cubicBezTo>
                  <a:pt x="1351095" y="-580"/>
                  <a:pt x="1670486" y="7853"/>
                  <a:pt x="1820091" y="0"/>
                </a:cubicBezTo>
                <a:cubicBezTo>
                  <a:pt x="1969696" y="-7853"/>
                  <a:pt x="2302550" y="20839"/>
                  <a:pt x="2515035" y="0"/>
                </a:cubicBezTo>
                <a:cubicBezTo>
                  <a:pt x="2727520" y="-20839"/>
                  <a:pt x="2925100" y="-3782"/>
                  <a:pt x="3309257" y="0"/>
                </a:cubicBezTo>
                <a:cubicBezTo>
                  <a:pt x="3313068" y="174894"/>
                  <a:pt x="3309709" y="339491"/>
                  <a:pt x="3309257" y="638447"/>
                </a:cubicBezTo>
                <a:cubicBezTo>
                  <a:pt x="3308805" y="937403"/>
                  <a:pt x="3283335" y="1005362"/>
                  <a:pt x="3309257" y="1249135"/>
                </a:cubicBezTo>
                <a:cubicBezTo>
                  <a:pt x="3335179" y="1492908"/>
                  <a:pt x="3314727" y="1794655"/>
                  <a:pt x="3309257" y="1970858"/>
                </a:cubicBezTo>
                <a:cubicBezTo>
                  <a:pt x="3303787" y="2147061"/>
                  <a:pt x="3346727" y="2402716"/>
                  <a:pt x="3309257" y="2775856"/>
                </a:cubicBezTo>
                <a:cubicBezTo>
                  <a:pt x="3165715" y="2791136"/>
                  <a:pt x="2821009" y="2754188"/>
                  <a:pt x="2614313" y="2775856"/>
                </a:cubicBezTo>
                <a:cubicBezTo>
                  <a:pt x="2407617" y="2797524"/>
                  <a:pt x="2266025" y="2775102"/>
                  <a:pt x="2051739" y="2775856"/>
                </a:cubicBezTo>
                <a:cubicBezTo>
                  <a:pt x="1837453" y="2776610"/>
                  <a:pt x="1667874" y="2764467"/>
                  <a:pt x="1389888" y="2775856"/>
                </a:cubicBezTo>
                <a:cubicBezTo>
                  <a:pt x="1111902" y="2787245"/>
                  <a:pt x="946519" y="2809695"/>
                  <a:pt x="661851" y="2775856"/>
                </a:cubicBezTo>
                <a:cubicBezTo>
                  <a:pt x="377183" y="2742017"/>
                  <a:pt x="240063" y="2790836"/>
                  <a:pt x="0" y="2775856"/>
                </a:cubicBezTo>
                <a:cubicBezTo>
                  <a:pt x="-19449" y="2498392"/>
                  <a:pt x="-28583" y="2394978"/>
                  <a:pt x="0" y="2165168"/>
                </a:cubicBezTo>
                <a:cubicBezTo>
                  <a:pt x="28583" y="1935358"/>
                  <a:pt x="14108" y="1781409"/>
                  <a:pt x="0" y="1554479"/>
                </a:cubicBezTo>
                <a:cubicBezTo>
                  <a:pt x="-14108" y="1327549"/>
                  <a:pt x="24820" y="1182398"/>
                  <a:pt x="0" y="832757"/>
                </a:cubicBezTo>
                <a:cubicBezTo>
                  <a:pt x="-24820" y="483116"/>
                  <a:pt x="35823" y="227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331577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 Commenced January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Officer works with Greater Manchester Police along with external and internal teams.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6894B96-B3B5-735B-7DE3-CA8BFCCFE912}"/>
              </a:ext>
            </a:extLst>
          </p:cNvPr>
          <p:cNvSpPr/>
          <p:nvPr/>
        </p:nvSpPr>
        <p:spPr>
          <a:xfrm rot="5400000">
            <a:off x="5979951" y="3184960"/>
            <a:ext cx="232095" cy="25598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889F0F4-72C9-9529-51B4-54AD68207DB3}"/>
              </a:ext>
            </a:extLst>
          </p:cNvPr>
          <p:cNvSpPr/>
          <p:nvPr/>
        </p:nvSpPr>
        <p:spPr>
          <a:xfrm rot="5400000">
            <a:off x="10359120" y="3184960"/>
            <a:ext cx="232095" cy="25598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2EFBF7CF-4394-2EA0-1919-AD61BBB8F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361CD-5569-E5D4-FCB4-DD445BC9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225898"/>
          </a:xfrm>
        </p:spPr>
        <p:txBody>
          <a:bodyPr/>
          <a:lstStyle/>
          <a:p>
            <a:r>
              <a:rPr lang="en-GB"/>
              <a:t>Victims of cuckooing - Provide an immediate ​</a:t>
            </a:r>
            <a:br>
              <a:rPr lang="en-GB"/>
            </a:br>
            <a:r>
              <a:rPr lang="en-GB"/>
              <a:t>support system</a:t>
            </a:r>
            <a:r>
              <a:rPr lang="en-GB" sz="1800" b="0" i="0">
                <a:solidFill>
                  <a:srgbClr val="C83636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7FB6-9C87-10B0-9352-B2739EE3C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3498"/>
            <a:ext cx="6652437" cy="4937011"/>
          </a:xfrm>
        </p:spPr>
        <p:txBody>
          <a:bodyPr/>
          <a:lstStyle/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/>
              <a:t>Visiting clients in custody</a:t>
            </a:r>
            <a:endParaRPr lang="en-US" sz="2000"/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GB" sz="2000"/>
              <a:t>Providing ’pay-as-you-go’ phones</a:t>
            </a:r>
            <a:endParaRPr lang="en-US" sz="2000"/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Advice given regarding housing, Target hardening, SHP, support to flee and emergency accommodation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Providing a safe environment to be able to speak out to GMP or providing GMP with anonymous information if too scared to speak out.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Accompanying victims for support with drug and alcohol misuse, GP appointments.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Visiting the property on a regular basis, 2-3 times per week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Leaflet 4x4 ​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/>
              <a:t>Refer to National referral mechanism (NRM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).</a:t>
            </a:r>
            <a:endParaRPr lang="en-GB" sz="2000" b="0" i="0">
              <a:solidFill>
                <a:srgbClr val="000000"/>
              </a:solidFill>
              <a:effectLst/>
            </a:endParaRPr>
          </a:p>
          <a:p>
            <a:endParaRPr lang="en-GB" dirty="0"/>
          </a:p>
        </p:txBody>
      </p:sp>
      <p:pic>
        <p:nvPicPr>
          <p:cNvPr id="4" name="Picture 3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2E0B5DF8-7C8C-BEEC-5A20-D1D99CA0B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  <p:pic>
        <p:nvPicPr>
          <p:cNvPr id="5" name="Picture 2" descr="Free Couple Walking Toward Building Stock Photo">
            <a:extLst>
              <a:ext uri="{FF2B5EF4-FFF2-40B4-BE49-F238E27FC236}">
                <a16:creationId xmlns:a16="http://schemas.microsoft.com/office/drawing/2014/main" id="{03EC6D09-3CB1-9CBD-BFCC-53CF50B3C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19750"/>
          <a:stretch/>
        </p:blipFill>
        <p:spPr bwMode="auto">
          <a:xfrm>
            <a:off x="7282321" y="1231313"/>
            <a:ext cx="3405082" cy="438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8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65705-84B3-8727-F885-1AE191DB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FA806-E66B-A450-F45F-E17E851C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4937"/>
            <a:ext cx="6215743" cy="39923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Keep the victim in their home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Supporting the victim through criminal charges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Partial closure (if needed)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Intel continued to be shared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Secure the home (such as repairs)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Install CCTV</a:t>
            </a:r>
          </a:p>
        </p:txBody>
      </p:sp>
      <p:pic>
        <p:nvPicPr>
          <p:cNvPr id="5" name="Picture 2" descr="Free A Woman in Knitted Sweater with Black Masking Tape on Her Lips Stock Photo">
            <a:extLst>
              <a:ext uri="{FF2B5EF4-FFF2-40B4-BE49-F238E27FC236}">
                <a16:creationId xmlns:a16="http://schemas.microsoft.com/office/drawing/2014/main" id="{78D9AE46-A98A-CAB3-32B8-4D76C4658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44"/>
          <a:stretch/>
        </p:blipFill>
        <p:spPr bwMode="auto">
          <a:xfrm>
            <a:off x="7282321" y="1231314"/>
            <a:ext cx="3405081" cy="4384743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A4677EC3-E9A2-E3BA-8835-3E6FB882B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65705-84B3-8727-F885-1AE191DB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Victims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FA806-E66B-A450-F45F-E17E851C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4936"/>
            <a:ext cx="6215743" cy="4150177"/>
          </a:xfrm>
        </p:spPr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Victim’s suffering is often hidden from view, or they don’t recognise themselves as exploited or controlled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At present, there is no specific criminal offence for cuckooing and victims are often fearful to speak out for fear of making the situation worse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The victim is often charged with an offence of possession with intent to supply, due to the drugs being found in their property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It is therefore vital that a cross-section of professionals work together effectively to help identify &amp; manage the problem.</a:t>
            </a:r>
            <a:endParaRPr lang="en-GB" sz="2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3074" name="Picture 2" descr="Free Man Pinching Nose Close-up Photo Stock Photo">
            <a:extLst>
              <a:ext uri="{FF2B5EF4-FFF2-40B4-BE49-F238E27FC236}">
                <a16:creationId xmlns:a16="http://schemas.microsoft.com/office/drawing/2014/main" id="{5C785E82-2FFA-108E-54C0-9E5624A9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50" y="1236629"/>
            <a:ext cx="3405081" cy="4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DE2DF0EE-8E5B-6F75-B04A-0336A568F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0" t="25830" r="8739" b="23703"/>
          <a:stretch/>
        </p:blipFill>
        <p:spPr>
          <a:xfrm>
            <a:off x="4387227" y="6238713"/>
            <a:ext cx="3417545" cy="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4F9F-C188-6928-761A-0111FA49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35D67D5-D5E4-2471-A1A8-5E00EAC4FA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200283"/>
              </p:ext>
            </p:extLst>
          </p:nvPr>
        </p:nvGraphicFramePr>
        <p:xfrm>
          <a:off x="609600" y="1935163"/>
          <a:ext cx="10972800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8CE16B2-9558-13B2-9AA5-40D5A95F7913}"/>
              </a:ext>
            </a:extLst>
          </p:cNvPr>
          <p:cNvSpPr txBox="1"/>
          <p:nvPr/>
        </p:nvSpPr>
        <p:spPr>
          <a:xfrm>
            <a:off x="4722840" y="57430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39A5C-38EA-41B7-8827-A56725617308}"/>
              </a:ext>
            </a:extLst>
          </p:cNvPr>
          <p:cNvSpPr txBox="1"/>
          <p:nvPr/>
        </p:nvSpPr>
        <p:spPr>
          <a:xfrm>
            <a:off x="5333999" y="5743059"/>
            <a:ext cx="41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F3475-1B50-1A0A-8240-858AA2EFAABC}"/>
              </a:ext>
            </a:extLst>
          </p:cNvPr>
          <p:cNvSpPr txBox="1"/>
          <p:nvPr/>
        </p:nvSpPr>
        <p:spPr>
          <a:xfrm>
            <a:off x="5945157" y="574305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65EDA-5000-9E80-0940-581289C88278}"/>
              </a:ext>
            </a:extLst>
          </p:cNvPr>
          <p:cNvSpPr txBox="1"/>
          <p:nvPr/>
        </p:nvSpPr>
        <p:spPr>
          <a:xfrm>
            <a:off x="6440076" y="57430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A3760-4E68-F025-52DE-6EE3D649C750}"/>
              </a:ext>
            </a:extLst>
          </p:cNvPr>
          <p:cNvSpPr txBox="1"/>
          <p:nvPr/>
        </p:nvSpPr>
        <p:spPr>
          <a:xfrm>
            <a:off x="7050825" y="57430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61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HG Document" ma:contentTypeID="0x01010026DCF9B52432EA45A2394F1DA520302E00542EC8EFD84BDA4CBA2CA5C278291190" ma:contentTypeVersion="30" ma:contentTypeDescription="This is the Top Level Document Content Type for SHG." ma:contentTypeScope="" ma:versionID="df1bb5a218e33debaf3955e245c74909">
  <xsd:schema xmlns:xsd="http://www.w3.org/2001/XMLSchema" xmlns:xs="http://www.w3.org/2001/XMLSchema" xmlns:p="http://schemas.microsoft.com/office/2006/metadata/properties" xmlns:ns2="f60516ba-ef05-4c53-969e-3b83676598c3" xmlns:ns3="a6e7dc0e-e468-46c5-b927-c852f1be5c6b" xmlns:ns4="caa7e247-7900-4fb3-8e38-e54f90de778e" targetNamespace="http://schemas.microsoft.com/office/2006/metadata/properties" ma:root="true" ma:fieldsID="473148b17e44e77569ad1d6c2783f447" ns2:_="" ns3:_="" ns4:_="">
    <xsd:import namespace="f60516ba-ef05-4c53-969e-3b83676598c3"/>
    <xsd:import namespace="a6e7dc0e-e468-46c5-b927-c852f1be5c6b"/>
    <xsd:import namespace="caa7e247-7900-4fb3-8e38-e54f90de778e"/>
    <xsd:element name="properties">
      <xsd:complexType>
        <xsd:sequence>
          <xsd:element name="documentManagement">
            <xsd:complexType>
              <xsd:all>
                <xsd:element ref="ns2:Contact" minOccurs="0"/>
                <xsd:element ref="ns2:ReviewDate" minOccurs="0"/>
                <xsd:element ref="ns3:TaxCatchAll" minOccurs="0"/>
                <xsd:element ref="ns3:TaxCatchAllLabel" minOccurs="0"/>
                <xsd:element ref="ns3:i908d72648984f948ced4c6db8335059" minOccurs="0"/>
                <xsd:element ref="ns3:g5849776f29449b9b45f6808de7f367b" minOccurs="0"/>
                <xsd:element ref="ns2:df1fd12d2cd24e85aced070ccd84129d" minOccurs="0"/>
                <xsd:element ref="ns3:f7721d9bad6f48958d1be183aee72f1a" minOccurs="0"/>
                <xsd:element ref="ns2:d8c043d30e854923aa8028cfb962178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LengthInSeconds" minOccurs="0"/>
                <xsd:element ref="ns2:lcf76f155ced4ddcb4097134ff3c332f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516ba-ef05-4c53-969e-3b83676598c3" elementFormDefault="qualified">
    <xsd:import namespace="http://schemas.microsoft.com/office/2006/documentManagement/types"/>
    <xsd:import namespace="http://schemas.microsoft.com/office/infopath/2007/PartnerControls"/>
    <xsd:element name="Contact" ma:index="6" nillable="true" ma:displayName="Contact" ma:list="UserInfo" ma:SharePointGroup="0" ma:internalName="Contac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Date" ma:index="7" nillable="true" ma:displayName="Review Date" ma:format="DateOnly" ma:internalName="ReviewDate">
      <xsd:simpleType>
        <xsd:restriction base="dms:DateTime"/>
      </xsd:simpleType>
    </xsd:element>
    <xsd:element name="df1fd12d2cd24e85aced070ccd84129d" ma:index="17" ma:taxonomy="true" ma:internalName="df1fd12d2cd24e85aced070ccd84129d" ma:taxonomyFieldName="HuddleDocumentType" ma:displayName="Document Type" ma:default="" ma:fieldId="{df1fd12d-2cd2-4e85-aced-070ccd84129d}" ma:sspId="a9803200-a5eb-4841-8eb8-d63aa78f7c04" ma:termSetId="8aa98e18-2edd-4fd6-8ca1-69690e2ad7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c043d30e854923aa8028cfb962178d" ma:index="19" nillable="true" ma:taxonomy="true" ma:internalName="d8c043d30e854923aa8028cfb962178d" ma:taxonomyFieldName="ClassificationLevel" ma:displayName="Classification Level" ma:default="" ma:fieldId="{d8c043d3-0e85-4923-aa80-28cfb962178d}" ma:sspId="a9803200-a5eb-4841-8eb8-d63aa78f7c04" ma:termSetId="3715e0d6-da05-48b0-9ad8-f09adcfdb71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4" nillable="true" ma:taxonomy="true" ma:internalName="lcf76f155ced4ddcb4097134ff3c332f" ma:taxonomyFieldName="MediaServiceImageTags" ma:displayName="Image Tags" ma:readOnly="false" ma:fieldId="{5cf76f15-5ced-4ddc-b409-7134ff3c332f}" ma:taxonomyMulti="true" ma:sspId="a9803200-a5eb-4841-8eb8-d63aa78f7c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e7dc0e-e468-46c5-b927-c852f1be5c6b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3f59e109-92a4-4146-9363-9fa7e5bbb022}" ma:internalName="TaxCatchAll" ma:showField="CatchAllData" ma:web="caa7e247-7900-4fb3-8e38-e54f90de77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f59e109-92a4-4146-9363-9fa7e5bbb022}" ma:internalName="TaxCatchAllLabel" ma:readOnly="true" ma:showField="CatchAllDataLabel" ma:web="caa7e247-7900-4fb3-8e38-e54f90de77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908d72648984f948ced4c6db8335059" ma:index="12" ma:taxonomy="true" ma:internalName="i908d72648984f948ced4c6db8335059" ma:taxonomyFieldName="SHGService" ma:displayName="SHG Service" ma:readOnly="false" ma:default="" ma:fieldId="{2908d726-4898-4f94-8ced-4c6db8335059}" ma:sspId="a9803200-a5eb-4841-8eb8-d63aa78f7c04" ma:termSetId="a3c4af77-f32b-4c38-bf63-8ceed54dd2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5849776f29449b9b45f6808de7f367b" ma:index="14" ma:taxonomy="true" ma:internalName="g5849776f29449b9b45f6808de7f367b" ma:taxonomyFieldName="SHGTeam" ma:displayName="SHG Team" ma:readOnly="false" ma:default="" ma:fieldId="{05849776-f294-49b9-b45f-6808de7f367b}" ma:sspId="a9803200-a5eb-4841-8eb8-d63aa78f7c04" ma:termSetId="da47fd87-e250-4500-b0db-3512a34709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7721d9bad6f48958d1be183aee72f1a" ma:index="18" nillable="true" ma:taxonomy="true" ma:internalName="f7721d9bad6f48958d1be183aee72f1a" ma:taxonomyFieldName="SHGDirectorate" ma:displayName="SHG Directorate" ma:default="" ma:fieldId="{f7721d9b-ad6f-4895-8d1b-e183aee72f1a}" ma:sspId="a9803200-a5eb-4841-8eb8-d63aa78f7c04" ma:termSetId="a333ed66-211d-49be-9441-4303346b8b1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7e247-7900-4fb3-8e38-e54f90de778e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e7dc0e-e468-46c5-b927-c852f1be5c6b">
      <Value>26</Value>
      <Value>25</Value>
      <Value>10</Value>
      <Value>23</Value>
    </TaxCatchAll>
    <lcf76f155ced4ddcb4097134ff3c332f xmlns="f60516ba-ef05-4c53-969e-3b83676598c3">
      <Terms xmlns="http://schemas.microsoft.com/office/infopath/2007/PartnerControls"/>
    </lcf76f155ced4ddcb4097134ff3c332f>
    <i908d72648984f948ced4c6db8335059 xmlns="a6e7dc0e-e468-46c5-b927-c852f1be5c6b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Business Growth and Transformation</TermName>
          <TermId xmlns="http://schemas.microsoft.com/office/infopath/2007/PartnerControls">87a4d466-bb94-44e5-868a-552b4e65a2fe</TermId>
        </TermInfo>
      </Terms>
    </i908d72648984f948ced4c6db8335059>
    <d8c043d30e854923aa8028cfb962178d xmlns="f60516ba-ef05-4c53-969e-3b83676598c3">
      <Terms xmlns="http://schemas.microsoft.com/office/infopath/2007/PartnerControls"/>
    </d8c043d30e854923aa8028cfb962178d>
    <f7721d9bad6f48958d1be183aee72f1a xmlns="a6e7dc0e-e468-46c5-b927-c852f1be5c6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Resources</TermName>
          <TermId xmlns="http://schemas.microsoft.com/office/infopath/2007/PartnerControls">ee014490-34fe-4a80-8269-dc3a8079aafc</TermId>
        </TermInfo>
      </Terms>
    </f7721d9bad6f48958d1be183aee72f1a>
    <df1fd12d2cd24e85aced070ccd84129d xmlns="f60516ba-ef05-4c53-969e-3b83676598c3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bb4839f9-684d-4966-a436-30936228a6da</TermId>
        </TermInfo>
      </Terms>
    </df1fd12d2cd24e85aced070ccd84129d>
    <g5849776f29449b9b45f6808de7f367b xmlns="a6e7dc0e-e468-46c5-b927-c852f1be5c6b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 and Communications</TermName>
          <TermId xmlns="http://schemas.microsoft.com/office/infopath/2007/PartnerControls">5288f8e2-15b5-4d27-b262-4130a0826a70</TermId>
        </TermInfo>
      </Terms>
    </g5849776f29449b9b45f6808de7f367b>
    <ReviewDate xmlns="f60516ba-ef05-4c53-969e-3b83676598c3" xsi:nil="true"/>
    <Contact xmlns="f60516ba-ef05-4c53-969e-3b83676598c3">
      <UserInfo>
        <DisplayName/>
        <AccountId xsi:nil="true"/>
        <AccountType/>
      </UserInfo>
    </Contact>
  </documentManagement>
</p:properties>
</file>

<file path=customXml/item4.xml><?xml version="1.0" encoding="utf-8"?>
<?mso-contentType ?>
<SharedContentType xmlns="Microsoft.SharePoint.Taxonomy.ContentTypeSync" SourceId="a9803200-a5eb-4841-8eb8-d63aa78f7c04" ContentTypeId="0x01010026DCF9B52432EA45A2394F1DA520302E" PreviousValue="false"/>
</file>

<file path=customXml/itemProps1.xml><?xml version="1.0" encoding="utf-8"?>
<ds:datastoreItem xmlns:ds="http://schemas.openxmlformats.org/officeDocument/2006/customXml" ds:itemID="{0DCB35BA-E96F-4713-97C0-42B6D9F72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0516ba-ef05-4c53-969e-3b83676598c3"/>
    <ds:schemaRef ds:uri="a6e7dc0e-e468-46c5-b927-c852f1be5c6b"/>
    <ds:schemaRef ds:uri="caa7e247-7900-4fb3-8e38-e54f90de7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73A3E4-4F53-4200-B898-6FA1BF67FF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D09803-444C-4987-8CB1-FEF2179333E3}">
  <ds:schemaRefs>
    <ds:schemaRef ds:uri="http://schemas.microsoft.com/office/2006/metadata/properties"/>
    <ds:schemaRef ds:uri="http://schemas.microsoft.com/office/infopath/2007/PartnerControls"/>
    <ds:schemaRef ds:uri="a6e7dc0e-e468-46c5-b927-c852f1be5c6b"/>
    <ds:schemaRef ds:uri="f60516ba-ef05-4c53-969e-3b83676598c3"/>
  </ds:schemaRefs>
</ds:datastoreItem>
</file>

<file path=customXml/itemProps4.xml><?xml version="1.0" encoding="utf-8"?>
<ds:datastoreItem xmlns:ds="http://schemas.openxmlformats.org/officeDocument/2006/customXml" ds:itemID="{8129EBD6-8A15-41C5-8CC0-DCD931C1A0B2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1057</Words>
  <Application>Microsoft Office PowerPoint</Application>
  <PresentationFormat>Widescreen</PresentationFormat>
  <Paragraphs>180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Helvetica Neue</vt:lpstr>
      <vt:lpstr>Wingdings</vt:lpstr>
      <vt:lpstr>Office Theme</vt:lpstr>
      <vt:lpstr>PowerPoint Presentation</vt:lpstr>
      <vt:lpstr>Who are we?</vt:lpstr>
      <vt:lpstr>      Who am I?</vt:lpstr>
      <vt:lpstr>Objectives</vt:lpstr>
      <vt:lpstr>Cuckooing in Stockport - Establish an increased understanding ​of the extent of the problem of cuckooing ​</vt:lpstr>
      <vt:lpstr>Victims of cuckooing - Provide an immediate ​ support system​</vt:lpstr>
      <vt:lpstr>Support</vt:lpstr>
      <vt:lpstr>Hidden Victims</vt:lpstr>
      <vt:lpstr>Referrals</vt:lpstr>
      <vt:lpstr>The figures </vt:lpstr>
      <vt:lpstr>Vulnerabilities</vt:lpstr>
      <vt:lpstr>So what's happened in Cuckooing cases?</vt:lpstr>
      <vt:lpstr>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Cherry Box Design Limited</dc:creator>
  <cp:lastModifiedBy>Louise Crowder</cp:lastModifiedBy>
  <cp:revision>7</cp:revision>
  <dcterms:created xsi:type="dcterms:W3CDTF">2023-06-28T16:09:19Z</dcterms:created>
  <dcterms:modified xsi:type="dcterms:W3CDTF">2024-01-29T09:54:21Z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0x01010026DCF9B52432EA45A2394F1DA520302E00542EC8EFD84BDA4CBA2CA5C278291190</vt:lpwstr>
  </property>
  <property fmtid="{D5CDD505-2E9C-101B-9397-08002B2CF9AE}" pid="3" name="ClassificationLevel">
    <vt:lpwstr/>
  </property>
  <property fmtid="{D5CDD505-2E9C-101B-9397-08002B2CF9AE}" pid="4" name="MediaServiceImageTags">
    <vt:lpwstr/>
  </property>
  <property fmtid="{D5CDD505-2E9C-101B-9397-08002B2CF9AE}" pid="5" name="SHGDirectorate">
    <vt:lpwstr>10;#Resources|ee014490-34fe-4a80-8269-dc3a8079aafc</vt:lpwstr>
  </property>
  <property fmtid="{D5CDD505-2E9C-101B-9397-08002B2CF9AE}" pid="6" name="SHGTeam">
    <vt:lpwstr>26;#Marketing and Communications|5288f8e2-15b5-4d27-b262-4130a0826a70</vt:lpwstr>
  </property>
  <property fmtid="{D5CDD505-2E9C-101B-9397-08002B2CF9AE}" pid="7" name="HuddleDocumentType">
    <vt:lpwstr>23;#Template|bb4839f9-684d-4966-a436-30936228a6da</vt:lpwstr>
  </property>
  <property fmtid="{D5CDD505-2E9C-101B-9397-08002B2CF9AE}" pid="8" name="SHGService">
    <vt:lpwstr>25;#Business Growth and Transformation|87a4d466-bb94-44e5-868a-552b4e65a2fe</vt:lpwstr>
  </property>
</Properties>
</file>