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hartEx1.xml" ContentType="application/vnd.ms-office.chartex+xml"/>
  <Override PartName="/docMetadata/LabelInfo.xml" ContentType="application/vnd.ms-office.classificationlabels+xml"/>
  <Override PartName="/ppt/authors.xml" ContentType="application/vnd.ms-powerpoint.authors+xml"/>
  <Override PartName="/ppt/charts/colors11.xml" ContentType="application/vnd.ms-office.chartcolorstyle+xml"/>
  <Override PartName="/ppt/charts/style1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56" r:id="rId5"/>
    <p:sldId id="260" r:id="rId6"/>
    <p:sldId id="263" r:id="rId7"/>
    <p:sldId id="310" r:id="rId8"/>
    <p:sldId id="316" r:id="rId9"/>
    <p:sldId id="334" r:id="rId10"/>
    <p:sldId id="283" r:id="rId11"/>
    <p:sldId id="340" r:id="rId12"/>
    <p:sldId id="286" r:id="rId13"/>
    <p:sldId id="341" r:id="rId14"/>
    <p:sldId id="336" r:id="rId15"/>
    <p:sldId id="337" r:id="rId16"/>
    <p:sldId id="338" r:id="rId17"/>
    <p:sldId id="342" r:id="rId18"/>
    <p:sldId id="343" r:id="rId19"/>
    <p:sldId id="344" r:id="rId20"/>
    <p:sldId id="346" r:id="rId21"/>
    <p:sldId id="317" r:id="rId22"/>
    <p:sldId id="289" r:id="rId23"/>
    <p:sldId id="345" r:id="rId24"/>
    <p:sldId id="287" r:id="rId25"/>
    <p:sldId id="314" r:id="rId26"/>
    <p:sldId id="290" r:id="rId27"/>
    <p:sldId id="293" r:id="rId28"/>
    <p:sldId id="294" r:id="rId29"/>
    <p:sldId id="304" r:id="rId30"/>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96B"/>
    <a:srgbClr val="95B8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84019" autoAdjust="0"/>
  </p:normalViewPr>
  <p:slideViewPr>
    <p:cSldViewPr snapToGrid="0">
      <p:cViewPr varScale="1">
        <p:scale>
          <a:sx n="54" d="100"/>
          <a:sy n="54" d="100"/>
        </p:scale>
        <p:origin x="1124"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6" d="100"/>
          <a:sy n="96" d="100"/>
        </p:scale>
        <p:origin x="355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sheffield.gov.uk\group\People\Changing%20Futures%20Programme\Evaluation%202024\Board%20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sheffield.gov.uk\group\People\Changing%20Futures%20Programme\Evaluation%202024\Contact%20Mapping%20Data\NPS%20Data%20July%202023.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sheffield.gov.uk\group\People\Changing%20Futures%20Programme\Evaluation%202024\Board%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heffield.gov.uk\group\People\Changing%20Futures%20Programme\Evaluation%202024\Board%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sheffield.gov.uk\group\People\Changing%20Futures%20Programme\Evaluation%202024\Board%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A203626\Downloads\Board%20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A203626\Downloads\Board%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sheffield.gov.uk\group\People\Changing%20Futures%20Programme\Evaluation%202024\Contact%20Mapping%20Data\MARAC%20Presentations%2014-23.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file:///\\sheffield.gov.uk\group\People\Changing%20Futures%20Programme\Evaluation%202024\Board%20Da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sheffield.gov.uk\group\People\Changing%20Futures%20Programme\Evaluation%202024\Board%20Data.xlsx" TargetMode="External"/><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oleObject" Target="file:///\\sheffield.gov.uk\group\People\Changing%20Futures%20Programme\Evaluation%202024\Board%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89B-4916-AFC1-B0BECA58D5E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89B-4916-AFC1-B0BECA58D5E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89B-4916-AFC1-B0BECA58D5E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89B-4916-AFC1-B0BECA58D5E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89B-4916-AFC1-B0BECA58D5E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89B-4916-AFC1-B0BECA58D5E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89B-4916-AFC1-B0BECA58D5E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89B-4916-AFC1-B0BECA58D5E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89B-4916-AFC1-B0BECA58D5E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A89B-4916-AFC1-B0BECA58D5E0}"/>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89B-4916-AFC1-B0BECA58D5E0}"/>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A89B-4916-AFC1-B0BECA58D5E0}"/>
              </c:ext>
            </c:extLst>
          </c:dPt>
          <c:cat>
            <c:strRef>
              <c:f>Demo!$A$19:$A$30</c:f>
              <c:strCache>
                <c:ptCount val="12"/>
                <c:pt idx="0">
                  <c:v>Any other mixed background</c:v>
                </c:pt>
                <c:pt idx="1">
                  <c:v>Any other white background</c:v>
                </c:pt>
                <c:pt idx="2">
                  <c:v>Asian</c:v>
                </c:pt>
                <c:pt idx="3">
                  <c:v>Asian British</c:v>
                </c:pt>
                <c:pt idx="4">
                  <c:v>Black African</c:v>
                </c:pt>
                <c:pt idx="5">
                  <c:v>Black Britsh</c:v>
                </c:pt>
                <c:pt idx="6">
                  <c:v>Black Caribbean</c:v>
                </c:pt>
                <c:pt idx="7">
                  <c:v>Kurdish</c:v>
                </c:pt>
                <c:pt idx="8">
                  <c:v>Mixed White &amp; Black African</c:v>
                </c:pt>
                <c:pt idx="9">
                  <c:v>Mixed White &amp; Black Caribbean</c:v>
                </c:pt>
                <c:pt idx="10">
                  <c:v>White Gypsy or Irish Traveller</c:v>
                </c:pt>
                <c:pt idx="11">
                  <c:v>White British</c:v>
                </c:pt>
              </c:strCache>
            </c:strRef>
          </c:cat>
          <c:val>
            <c:numRef>
              <c:f>Demo!$B$19:$B$30</c:f>
              <c:numCache>
                <c:formatCode>General</c:formatCode>
                <c:ptCount val="12"/>
                <c:pt idx="0">
                  <c:v>1</c:v>
                </c:pt>
                <c:pt idx="1">
                  <c:v>3</c:v>
                </c:pt>
                <c:pt idx="2">
                  <c:v>1</c:v>
                </c:pt>
                <c:pt idx="3">
                  <c:v>1</c:v>
                </c:pt>
                <c:pt idx="4">
                  <c:v>3</c:v>
                </c:pt>
                <c:pt idx="5">
                  <c:v>1</c:v>
                </c:pt>
                <c:pt idx="6">
                  <c:v>2</c:v>
                </c:pt>
                <c:pt idx="7">
                  <c:v>1</c:v>
                </c:pt>
                <c:pt idx="8">
                  <c:v>5</c:v>
                </c:pt>
                <c:pt idx="9">
                  <c:v>5</c:v>
                </c:pt>
                <c:pt idx="10">
                  <c:v>2</c:v>
                </c:pt>
                <c:pt idx="11">
                  <c:v>54</c:v>
                </c:pt>
              </c:numCache>
            </c:numRef>
          </c:val>
          <c:extLst>
            <c:ext xmlns:c16="http://schemas.microsoft.com/office/drawing/2014/chart" uri="{C3380CC4-5D6E-409C-BE32-E72D297353CC}">
              <c16:uniqueId val="{00000018-A89B-4916-AFC1-B0BECA58D5E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58911708953047537"/>
          <c:w val="0.97684601924759407"/>
          <c:h val="0.4062532808398950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GB" dirty="0"/>
              <a:t>Criminal Convictions</a:t>
            </a:r>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spPr>
            <a:ln w="31750" cap="rnd">
              <a:solidFill>
                <a:schemeClr val="accent6"/>
              </a:solidFill>
              <a:round/>
            </a:ln>
            <a:effectLst/>
          </c:spPr>
          <c:marker>
            <c:symbol val="circle"/>
            <c:size val="17"/>
            <c:spPr>
              <a:solidFill>
                <a:schemeClr val="accent6"/>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Sheet2!$A$3:$A$7</c:f>
              <c:strCache>
                <c:ptCount val="5"/>
                <c:pt idx="0">
                  <c:v>April 19 - March 20</c:v>
                </c:pt>
                <c:pt idx="1">
                  <c:v>April 20 - March 21</c:v>
                </c:pt>
                <c:pt idx="2">
                  <c:v>April 21 - March 22</c:v>
                </c:pt>
                <c:pt idx="3">
                  <c:v>April 22 - March 23</c:v>
                </c:pt>
                <c:pt idx="4">
                  <c:v>April 23 - Jan 24</c:v>
                </c:pt>
              </c:strCache>
            </c:strRef>
          </c:cat>
          <c:val>
            <c:numRef>
              <c:f>Sheet2!$B$3:$B$7</c:f>
              <c:numCache>
                <c:formatCode>General</c:formatCode>
                <c:ptCount val="5"/>
                <c:pt idx="0">
                  <c:v>50</c:v>
                </c:pt>
                <c:pt idx="1">
                  <c:v>36</c:v>
                </c:pt>
                <c:pt idx="2">
                  <c:v>52</c:v>
                </c:pt>
                <c:pt idx="3">
                  <c:v>46</c:v>
                </c:pt>
                <c:pt idx="4">
                  <c:v>32</c:v>
                </c:pt>
              </c:numCache>
            </c:numRef>
          </c:val>
          <c:smooth val="0"/>
          <c:extLst>
            <c:ext xmlns:c16="http://schemas.microsoft.com/office/drawing/2014/chart" uri="{C3380CC4-5D6E-409C-BE32-E72D297353CC}">
              <c16:uniqueId val="{00000000-2028-4BD1-864B-C1C24E144275}"/>
            </c:ext>
          </c:extLst>
        </c:ser>
        <c:dLbls>
          <c:dLblPos val="ctr"/>
          <c:showLegendKey val="0"/>
          <c:showVal val="1"/>
          <c:showCatName val="0"/>
          <c:showSerName val="0"/>
          <c:showPercent val="0"/>
          <c:showBubbleSize val="0"/>
        </c:dLbls>
        <c:marker val="1"/>
        <c:smooth val="0"/>
        <c:axId val="98257312"/>
        <c:axId val="379160144"/>
      </c:lineChart>
      <c:catAx>
        <c:axId val="982573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379160144"/>
        <c:crosses val="autoZero"/>
        <c:auto val="1"/>
        <c:lblAlgn val="ctr"/>
        <c:lblOffset val="100"/>
        <c:noMultiLvlLbl val="0"/>
      </c:catAx>
      <c:valAx>
        <c:axId val="3791601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82573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54B-4DD8-9E2D-AB82F570DAE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54B-4DD8-9E2D-AB82F570DAE4}"/>
              </c:ext>
            </c:extLst>
          </c:dPt>
          <c:cat>
            <c:strRef>
              <c:f>Demo!$A$33:$A$34</c:f>
              <c:strCache>
                <c:ptCount val="2"/>
                <c:pt idx="0">
                  <c:v>Male</c:v>
                </c:pt>
                <c:pt idx="1">
                  <c:v>Female</c:v>
                </c:pt>
              </c:strCache>
            </c:strRef>
          </c:cat>
          <c:val>
            <c:numRef>
              <c:f>Demo!$B$33:$B$34</c:f>
              <c:numCache>
                <c:formatCode>General</c:formatCode>
                <c:ptCount val="2"/>
                <c:pt idx="0">
                  <c:v>40</c:v>
                </c:pt>
                <c:pt idx="1">
                  <c:v>39</c:v>
                </c:pt>
              </c:numCache>
            </c:numRef>
          </c:val>
          <c:extLst>
            <c:ext xmlns:c16="http://schemas.microsoft.com/office/drawing/2014/chart" uri="{C3380CC4-5D6E-409C-BE32-E72D297353CC}">
              <c16:uniqueId val="{00000004-354B-4DD8-9E2D-AB82F570DAE4}"/>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Sheet1!$A$43</c:f>
              <c:strCache>
                <c:ptCount val="1"/>
                <c:pt idx="0">
                  <c:v>Housing </c:v>
                </c:pt>
              </c:strCache>
            </c:strRef>
          </c:tx>
          <c:spPr>
            <a:solidFill>
              <a:schemeClr val="accent2"/>
            </a:solidFill>
            <a:ln>
              <a:noFill/>
            </a:ln>
            <a:effectLst/>
          </c:spPr>
          <c:cat>
            <c:numRef>
              <c:f>Sheet1!$B$42:$E$42</c:f>
              <c:numCache>
                <c:formatCode>General</c:formatCode>
                <c:ptCount val="4"/>
                <c:pt idx="0">
                  <c:v>2018</c:v>
                </c:pt>
                <c:pt idx="1">
                  <c:v>2019</c:v>
                </c:pt>
                <c:pt idx="2">
                  <c:v>2020</c:v>
                </c:pt>
                <c:pt idx="3">
                  <c:v>2021</c:v>
                </c:pt>
              </c:numCache>
            </c:numRef>
          </c:cat>
          <c:val>
            <c:numRef>
              <c:f>Sheet1!$B$43:$E$43</c:f>
              <c:numCache>
                <c:formatCode>General</c:formatCode>
                <c:ptCount val="4"/>
                <c:pt idx="0">
                  <c:v>1408</c:v>
                </c:pt>
                <c:pt idx="1">
                  <c:v>1567</c:v>
                </c:pt>
                <c:pt idx="2">
                  <c:v>2469</c:v>
                </c:pt>
                <c:pt idx="3">
                  <c:v>3063</c:v>
                </c:pt>
              </c:numCache>
            </c:numRef>
          </c:val>
          <c:extLst>
            <c:ext xmlns:c16="http://schemas.microsoft.com/office/drawing/2014/chart" uri="{C3380CC4-5D6E-409C-BE32-E72D297353CC}">
              <c16:uniqueId val="{00000000-D7C6-4533-B50B-3915E6092F94}"/>
            </c:ext>
          </c:extLst>
        </c:ser>
        <c:ser>
          <c:idx val="1"/>
          <c:order val="1"/>
          <c:tx>
            <c:strRef>
              <c:f>Sheet1!$A$44</c:f>
              <c:strCache>
                <c:ptCount val="1"/>
                <c:pt idx="0">
                  <c:v>Adult Social Care</c:v>
                </c:pt>
              </c:strCache>
            </c:strRef>
          </c:tx>
          <c:spPr>
            <a:solidFill>
              <a:schemeClr val="accent4"/>
            </a:solidFill>
            <a:ln>
              <a:noFill/>
            </a:ln>
            <a:effectLst/>
          </c:spPr>
          <c:cat>
            <c:numRef>
              <c:f>Sheet1!$B$42:$E$42</c:f>
              <c:numCache>
                <c:formatCode>General</c:formatCode>
                <c:ptCount val="4"/>
                <c:pt idx="0">
                  <c:v>2018</c:v>
                </c:pt>
                <c:pt idx="1">
                  <c:v>2019</c:v>
                </c:pt>
                <c:pt idx="2">
                  <c:v>2020</c:v>
                </c:pt>
                <c:pt idx="3">
                  <c:v>2021</c:v>
                </c:pt>
              </c:numCache>
            </c:numRef>
          </c:cat>
          <c:val>
            <c:numRef>
              <c:f>Sheet1!$B$44:$E$44</c:f>
              <c:numCache>
                <c:formatCode>General</c:formatCode>
                <c:ptCount val="4"/>
                <c:pt idx="1">
                  <c:v>69</c:v>
                </c:pt>
                <c:pt idx="2">
                  <c:v>108</c:v>
                </c:pt>
                <c:pt idx="3">
                  <c:v>278</c:v>
                </c:pt>
              </c:numCache>
            </c:numRef>
          </c:val>
          <c:extLst>
            <c:ext xmlns:c16="http://schemas.microsoft.com/office/drawing/2014/chart" uri="{C3380CC4-5D6E-409C-BE32-E72D297353CC}">
              <c16:uniqueId val="{00000001-D7C6-4533-B50B-3915E6092F94}"/>
            </c:ext>
          </c:extLst>
        </c:ser>
        <c:ser>
          <c:idx val="2"/>
          <c:order val="2"/>
          <c:tx>
            <c:strRef>
              <c:f>Sheet1!$A$45</c:f>
              <c:strCache>
                <c:ptCount val="1"/>
                <c:pt idx="0">
                  <c:v>Domestic Abuse</c:v>
                </c:pt>
              </c:strCache>
            </c:strRef>
          </c:tx>
          <c:spPr>
            <a:solidFill>
              <a:schemeClr val="accent6"/>
            </a:solidFill>
            <a:ln>
              <a:noFill/>
            </a:ln>
            <a:effectLst/>
          </c:spPr>
          <c:cat>
            <c:numRef>
              <c:f>Sheet1!$B$42:$E$42</c:f>
              <c:numCache>
                <c:formatCode>General</c:formatCode>
                <c:ptCount val="4"/>
                <c:pt idx="0">
                  <c:v>2018</c:v>
                </c:pt>
                <c:pt idx="1">
                  <c:v>2019</c:v>
                </c:pt>
                <c:pt idx="2">
                  <c:v>2020</c:v>
                </c:pt>
                <c:pt idx="3">
                  <c:v>2021</c:v>
                </c:pt>
              </c:numCache>
            </c:numRef>
          </c:cat>
          <c:val>
            <c:numRef>
              <c:f>Sheet1!$B$45:$E$45</c:f>
              <c:numCache>
                <c:formatCode>General</c:formatCode>
                <c:ptCount val="4"/>
                <c:pt idx="0">
                  <c:v>32</c:v>
                </c:pt>
                <c:pt idx="1">
                  <c:v>27</c:v>
                </c:pt>
                <c:pt idx="2">
                  <c:v>26</c:v>
                </c:pt>
                <c:pt idx="3">
                  <c:v>54</c:v>
                </c:pt>
              </c:numCache>
            </c:numRef>
          </c:val>
          <c:extLst>
            <c:ext xmlns:c16="http://schemas.microsoft.com/office/drawing/2014/chart" uri="{C3380CC4-5D6E-409C-BE32-E72D297353CC}">
              <c16:uniqueId val="{00000002-D7C6-4533-B50B-3915E6092F94}"/>
            </c:ext>
          </c:extLst>
        </c:ser>
        <c:ser>
          <c:idx val="3"/>
          <c:order val="3"/>
          <c:tx>
            <c:strRef>
              <c:f>Sheet1!$A$46</c:f>
              <c:strCache>
                <c:ptCount val="1"/>
                <c:pt idx="0">
                  <c:v>Probation</c:v>
                </c:pt>
              </c:strCache>
            </c:strRef>
          </c:tx>
          <c:spPr>
            <a:solidFill>
              <a:schemeClr val="accent2">
                <a:lumMod val="60000"/>
              </a:schemeClr>
            </a:solidFill>
            <a:ln>
              <a:noFill/>
            </a:ln>
            <a:effectLst/>
          </c:spPr>
          <c:cat>
            <c:numRef>
              <c:f>Sheet1!$B$42:$E$42</c:f>
              <c:numCache>
                <c:formatCode>General</c:formatCode>
                <c:ptCount val="4"/>
                <c:pt idx="0">
                  <c:v>2018</c:v>
                </c:pt>
                <c:pt idx="1">
                  <c:v>2019</c:v>
                </c:pt>
                <c:pt idx="2">
                  <c:v>2020</c:v>
                </c:pt>
                <c:pt idx="3">
                  <c:v>2021</c:v>
                </c:pt>
              </c:numCache>
            </c:numRef>
          </c:cat>
          <c:val>
            <c:numRef>
              <c:f>Sheet1!$B$46:$E$46</c:f>
              <c:numCache>
                <c:formatCode>General</c:formatCode>
                <c:ptCount val="4"/>
                <c:pt idx="1">
                  <c:v>55</c:v>
                </c:pt>
                <c:pt idx="2">
                  <c:v>51</c:v>
                </c:pt>
                <c:pt idx="3">
                  <c:v>54</c:v>
                </c:pt>
              </c:numCache>
            </c:numRef>
          </c:val>
          <c:extLst>
            <c:ext xmlns:c16="http://schemas.microsoft.com/office/drawing/2014/chart" uri="{C3380CC4-5D6E-409C-BE32-E72D297353CC}">
              <c16:uniqueId val="{00000003-D7C6-4533-B50B-3915E6092F94}"/>
            </c:ext>
          </c:extLst>
        </c:ser>
        <c:dLbls>
          <c:showLegendKey val="0"/>
          <c:showVal val="0"/>
          <c:showCatName val="0"/>
          <c:showSerName val="0"/>
          <c:showPercent val="0"/>
          <c:showBubbleSize val="0"/>
        </c:dLbls>
        <c:axId val="613033288"/>
        <c:axId val="613033648"/>
      </c:areaChart>
      <c:catAx>
        <c:axId val="6130332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3033648"/>
        <c:crosses val="autoZero"/>
        <c:auto val="1"/>
        <c:lblAlgn val="ctr"/>
        <c:lblOffset val="100"/>
        <c:noMultiLvlLbl val="0"/>
      </c:catAx>
      <c:valAx>
        <c:axId val="613033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303328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Mar-22</c:v>
                </c:pt>
              </c:strCache>
            </c:strRef>
          </c:tx>
          <c:spPr>
            <a:solidFill>
              <a:schemeClr val="accent2"/>
            </a:solidFill>
            <a:ln>
              <a:noFill/>
            </a:ln>
            <a:effectLst/>
          </c:spPr>
          <c:invertIfNegative val="0"/>
          <c:cat>
            <c:strRef>
              <c:f>Sheet1!$A$2:$A$9</c:f>
              <c:strCache>
                <c:ptCount val="8"/>
                <c:pt idx="0">
                  <c:v>Rough Sleeping</c:v>
                </c:pt>
                <c:pt idx="1">
                  <c:v>Sofa Surfing</c:v>
                </c:pt>
                <c:pt idx="2">
                  <c:v>Temporary Accommodation</c:v>
                </c:pt>
                <c:pt idx="3">
                  <c:v>Supported Accommodation</c:v>
                </c:pt>
                <c:pt idx="4">
                  <c:v>Private Rented</c:v>
                </c:pt>
                <c:pt idx="5">
                  <c:v>Local Authority Tenancy</c:v>
                </c:pt>
                <c:pt idx="6">
                  <c:v>Housing Association</c:v>
                </c:pt>
                <c:pt idx="7">
                  <c:v>Prison / Custody / Hospital</c:v>
                </c:pt>
              </c:strCache>
            </c:strRef>
          </c:cat>
          <c:val>
            <c:numRef>
              <c:f>Sheet1!$B$2:$B$9</c:f>
              <c:numCache>
                <c:formatCode>0%</c:formatCode>
                <c:ptCount val="8"/>
                <c:pt idx="0">
                  <c:v>0.17</c:v>
                </c:pt>
                <c:pt idx="1">
                  <c:v>0.17</c:v>
                </c:pt>
                <c:pt idx="2">
                  <c:v>0.17</c:v>
                </c:pt>
                <c:pt idx="3">
                  <c:v>0.09</c:v>
                </c:pt>
                <c:pt idx="4">
                  <c:v>0.09</c:v>
                </c:pt>
                <c:pt idx="5">
                  <c:v>0.26</c:v>
                </c:pt>
                <c:pt idx="6">
                  <c:v>0</c:v>
                </c:pt>
                <c:pt idx="7">
                  <c:v>0.04</c:v>
                </c:pt>
              </c:numCache>
            </c:numRef>
          </c:val>
          <c:extLst>
            <c:ext xmlns:c16="http://schemas.microsoft.com/office/drawing/2014/chart" uri="{C3380CC4-5D6E-409C-BE32-E72D297353CC}">
              <c16:uniqueId val="{00000000-AD30-4FEA-A8F8-1A5BAA9CAB34}"/>
            </c:ext>
          </c:extLst>
        </c:ser>
        <c:ser>
          <c:idx val="1"/>
          <c:order val="1"/>
          <c:tx>
            <c:strRef>
              <c:f>Sheet1!$C$1</c:f>
              <c:strCache>
                <c:ptCount val="1"/>
                <c:pt idx="0">
                  <c:v>Jul-22</c:v>
                </c:pt>
              </c:strCache>
            </c:strRef>
          </c:tx>
          <c:spPr>
            <a:solidFill>
              <a:schemeClr val="accent4"/>
            </a:solidFill>
            <a:ln>
              <a:noFill/>
            </a:ln>
            <a:effectLst/>
          </c:spPr>
          <c:invertIfNegative val="0"/>
          <c:cat>
            <c:strRef>
              <c:f>Sheet1!$A$2:$A$9</c:f>
              <c:strCache>
                <c:ptCount val="8"/>
                <c:pt idx="0">
                  <c:v>Rough Sleeping</c:v>
                </c:pt>
                <c:pt idx="1">
                  <c:v>Sofa Surfing</c:v>
                </c:pt>
                <c:pt idx="2">
                  <c:v>Temporary Accommodation</c:v>
                </c:pt>
                <c:pt idx="3">
                  <c:v>Supported Accommodation</c:v>
                </c:pt>
                <c:pt idx="4">
                  <c:v>Private Rented</c:v>
                </c:pt>
                <c:pt idx="5">
                  <c:v>Local Authority Tenancy</c:v>
                </c:pt>
                <c:pt idx="6">
                  <c:v>Housing Association</c:v>
                </c:pt>
                <c:pt idx="7">
                  <c:v>Prison / Custody / Hospital</c:v>
                </c:pt>
              </c:strCache>
            </c:strRef>
          </c:cat>
          <c:val>
            <c:numRef>
              <c:f>Sheet1!$C$2:$C$9</c:f>
              <c:numCache>
                <c:formatCode>0%</c:formatCode>
                <c:ptCount val="8"/>
                <c:pt idx="0">
                  <c:v>0.14000000000000001</c:v>
                </c:pt>
                <c:pt idx="1">
                  <c:v>0.15</c:v>
                </c:pt>
                <c:pt idx="2">
                  <c:v>0.28000000000000003</c:v>
                </c:pt>
                <c:pt idx="3">
                  <c:v>0.04</c:v>
                </c:pt>
                <c:pt idx="4">
                  <c:v>0.03</c:v>
                </c:pt>
                <c:pt idx="5">
                  <c:v>0.23</c:v>
                </c:pt>
                <c:pt idx="6">
                  <c:v>0.03</c:v>
                </c:pt>
                <c:pt idx="7">
                  <c:v>7.0000000000000007E-2</c:v>
                </c:pt>
              </c:numCache>
            </c:numRef>
          </c:val>
          <c:extLst>
            <c:ext xmlns:c16="http://schemas.microsoft.com/office/drawing/2014/chart" uri="{C3380CC4-5D6E-409C-BE32-E72D297353CC}">
              <c16:uniqueId val="{00000001-AD30-4FEA-A8F8-1A5BAA9CAB34}"/>
            </c:ext>
          </c:extLst>
        </c:ser>
        <c:ser>
          <c:idx val="2"/>
          <c:order val="2"/>
          <c:tx>
            <c:strRef>
              <c:f>Sheet1!$D$1</c:f>
              <c:strCache>
                <c:ptCount val="1"/>
                <c:pt idx="0">
                  <c:v>Nov-22</c:v>
                </c:pt>
              </c:strCache>
            </c:strRef>
          </c:tx>
          <c:spPr>
            <a:solidFill>
              <a:schemeClr val="accent6"/>
            </a:solidFill>
            <a:ln>
              <a:noFill/>
            </a:ln>
            <a:effectLst/>
          </c:spPr>
          <c:invertIfNegative val="0"/>
          <c:cat>
            <c:strRef>
              <c:f>Sheet1!$A$2:$A$9</c:f>
              <c:strCache>
                <c:ptCount val="8"/>
                <c:pt idx="0">
                  <c:v>Rough Sleeping</c:v>
                </c:pt>
                <c:pt idx="1">
                  <c:v>Sofa Surfing</c:v>
                </c:pt>
                <c:pt idx="2">
                  <c:v>Temporary Accommodation</c:v>
                </c:pt>
                <c:pt idx="3">
                  <c:v>Supported Accommodation</c:v>
                </c:pt>
                <c:pt idx="4">
                  <c:v>Private Rented</c:v>
                </c:pt>
                <c:pt idx="5">
                  <c:v>Local Authority Tenancy</c:v>
                </c:pt>
                <c:pt idx="6">
                  <c:v>Housing Association</c:v>
                </c:pt>
                <c:pt idx="7">
                  <c:v>Prison / Custody / Hospital</c:v>
                </c:pt>
              </c:strCache>
            </c:strRef>
          </c:cat>
          <c:val>
            <c:numRef>
              <c:f>Sheet1!$D$2:$D$9</c:f>
              <c:numCache>
                <c:formatCode>0%</c:formatCode>
                <c:ptCount val="8"/>
                <c:pt idx="0">
                  <c:v>0.03</c:v>
                </c:pt>
                <c:pt idx="1">
                  <c:v>0.1</c:v>
                </c:pt>
                <c:pt idx="2">
                  <c:v>0.28999999999999998</c:v>
                </c:pt>
                <c:pt idx="3">
                  <c:v>0.14000000000000001</c:v>
                </c:pt>
                <c:pt idx="4">
                  <c:v>0.04</c:v>
                </c:pt>
                <c:pt idx="5">
                  <c:v>0.28000000000000003</c:v>
                </c:pt>
                <c:pt idx="6">
                  <c:v>0.02</c:v>
                </c:pt>
                <c:pt idx="7">
                  <c:v>0.12</c:v>
                </c:pt>
              </c:numCache>
            </c:numRef>
          </c:val>
          <c:extLst>
            <c:ext xmlns:c16="http://schemas.microsoft.com/office/drawing/2014/chart" uri="{C3380CC4-5D6E-409C-BE32-E72D297353CC}">
              <c16:uniqueId val="{00000002-AD30-4FEA-A8F8-1A5BAA9CAB34}"/>
            </c:ext>
          </c:extLst>
        </c:ser>
        <c:ser>
          <c:idx val="3"/>
          <c:order val="3"/>
          <c:tx>
            <c:strRef>
              <c:f>Sheet1!$E$1</c:f>
              <c:strCache>
                <c:ptCount val="1"/>
                <c:pt idx="0">
                  <c:v>Feb-23</c:v>
                </c:pt>
              </c:strCache>
            </c:strRef>
          </c:tx>
          <c:spPr>
            <a:solidFill>
              <a:schemeClr val="accent2">
                <a:lumMod val="60000"/>
              </a:schemeClr>
            </a:solidFill>
            <a:ln>
              <a:noFill/>
            </a:ln>
            <a:effectLst/>
          </c:spPr>
          <c:invertIfNegative val="0"/>
          <c:cat>
            <c:strRef>
              <c:f>Sheet1!$A$2:$A$9</c:f>
              <c:strCache>
                <c:ptCount val="8"/>
                <c:pt idx="0">
                  <c:v>Rough Sleeping</c:v>
                </c:pt>
                <c:pt idx="1">
                  <c:v>Sofa Surfing</c:v>
                </c:pt>
                <c:pt idx="2">
                  <c:v>Temporary Accommodation</c:v>
                </c:pt>
                <c:pt idx="3">
                  <c:v>Supported Accommodation</c:v>
                </c:pt>
                <c:pt idx="4">
                  <c:v>Private Rented</c:v>
                </c:pt>
                <c:pt idx="5">
                  <c:v>Local Authority Tenancy</c:v>
                </c:pt>
                <c:pt idx="6">
                  <c:v>Housing Association</c:v>
                </c:pt>
                <c:pt idx="7">
                  <c:v>Prison / Custody / Hospital</c:v>
                </c:pt>
              </c:strCache>
            </c:strRef>
          </c:cat>
          <c:val>
            <c:numRef>
              <c:f>Sheet1!$E$2:$E$9</c:f>
              <c:numCache>
                <c:formatCode>0%</c:formatCode>
                <c:ptCount val="8"/>
                <c:pt idx="0">
                  <c:v>0.05</c:v>
                </c:pt>
                <c:pt idx="1">
                  <c:v>0.14000000000000001</c:v>
                </c:pt>
                <c:pt idx="2">
                  <c:v>0.11</c:v>
                </c:pt>
                <c:pt idx="3">
                  <c:v>0.27</c:v>
                </c:pt>
                <c:pt idx="4">
                  <c:v>0.01</c:v>
                </c:pt>
                <c:pt idx="5">
                  <c:v>0.27</c:v>
                </c:pt>
                <c:pt idx="6">
                  <c:v>0.01</c:v>
                </c:pt>
                <c:pt idx="7">
                  <c:v>0.14000000000000001</c:v>
                </c:pt>
              </c:numCache>
            </c:numRef>
          </c:val>
          <c:extLst>
            <c:ext xmlns:c16="http://schemas.microsoft.com/office/drawing/2014/chart" uri="{C3380CC4-5D6E-409C-BE32-E72D297353CC}">
              <c16:uniqueId val="{00000003-AD30-4FEA-A8F8-1A5BAA9CAB34}"/>
            </c:ext>
          </c:extLst>
        </c:ser>
        <c:ser>
          <c:idx val="4"/>
          <c:order val="4"/>
          <c:tx>
            <c:strRef>
              <c:f>Sheet1!$F$1</c:f>
              <c:strCache>
                <c:ptCount val="1"/>
                <c:pt idx="0">
                  <c:v>May-23</c:v>
                </c:pt>
              </c:strCache>
            </c:strRef>
          </c:tx>
          <c:spPr>
            <a:solidFill>
              <a:schemeClr val="accent4">
                <a:lumMod val="60000"/>
              </a:schemeClr>
            </a:solidFill>
            <a:ln>
              <a:noFill/>
            </a:ln>
            <a:effectLst/>
          </c:spPr>
          <c:invertIfNegative val="0"/>
          <c:cat>
            <c:strRef>
              <c:f>Sheet1!$A$2:$A$9</c:f>
              <c:strCache>
                <c:ptCount val="8"/>
                <c:pt idx="0">
                  <c:v>Rough Sleeping</c:v>
                </c:pt>
                <c:pt idx="1">
                  <c:v>Sofa Surfing</c:v>
                </c:pt>
                <c:pt idx="2">
                  <c:v>Temporary Accommodation</c:v>
                </c:pt>
                <c:pt idx="3">
                  <c:v>Supported Accommodation</c:v>
                </c:pt>
                <c:pt idx="4">
                  <c:v>Private Rented</c:v>
                </c:pt>
                <c:pt idx="5">
                  <c:v>Local Authority Tenancy</c:v>
                </c:pt>
                <c:pt idx="6">
                  <c:v>Housing Association</c:v>
                </c:pt>
                <c:pt idx="7">
                  <c:v>Prison / Custody / Hospital</c:v>
                </c:pt>
              </c:strCache>
            </c:strRef>
          </c:cat>
          <c:val>
            <c:numRef>
              <c:f>Sheet1!$F$2:$F$9</c:f>
              <c:numCache>
                <c:formatCode>0%</c:formatCode>
                <c:ptCount val="8"/>
                <c:pt idx="0">
                  <c:v>0.05</c:v>
                </c:pt>
                <c:pt idx="1">
                  <c:v>0.09</c:v>
                </c:pt>
                <c:pt idx="2">
                  <c:v>0.15</c:v>
                </c:pt>
                <c:pt idx="3">
                  <c:v>0.3</c:v>
                </c:pt>
                <c:pt idx="4">
                  <c:v>0</c:v>
                </c:pt>
                <c:pt idx="5">
                  <c:v>0.27</c:v>
                </c:pt>
                <c:pt idx="6">
                  <c:v>0.01</c:v>
                </c:pt>
                <c:pt idx="7">
                  <c:v>0.13</c:v>
                </c:pt>
              </c:numCache>
            </c:numRef>
          </c:val>
          <c:extLst>
            <c:ext xmlns:c16="http://schemas.microsoft.com/office/drawing/2014/chart" uri="{C3380CC4-5D6E-409C-BE32-E72D297353CC}">
              <c16:uniqueId val="{00000004-AD30-4FEA-A8F8-1A5BAA9CAB34}"/>
            </c:ext>
          </c:extLst>
        </c:ser>
        <c:ser>
          <c:idx val="5"/>
          <c:order val="5"/>
          <c:tx>
            <c:strRef>
              <c:f>Sheet1!$G$1</c:f>
              <c:strCache>
                <c:ptCount val="1"/>
                <c:pt idx="0">
                  <c:v>Dec-23</c:v>
                </c:pt>
              </c:strCache>
            </c:strRef>
          </c:tx>
          <c:spPr>
            <a:solidFill>
              <a:schemeClr val="accent6">
                <a:lumMod val="60000"/>
              </a:schemeClr>
            </a:solidFill>
            <a:ln>
              <a:noFill/>
            </a:ln>
            <a:effectLst/>
          </c:spPr>
          <c:invertIfNegative val="0"/>
          <c:cat>
            <c:strRef>
              <c:f>Sheet1!$A$2:$A$9</c:f>
              <c:strCache>
                <c:ptCount val="8"/>
                <c:pt idx="0">
                  <c:v>Rough Sleeping</c:v>
                </c:pt>
                <c:pt idx="1">
                  <c:v>Sofa Surfing</c:v>
                </c:pt>
                <c:pt idx="2">
                  <c:v>Temporary Accommodation</c:v>
                </c:pt>
                <c:pt idx="3">
                  <c:v>Supported Accommodation</c:v>
                </c:pt>
                <c:pt idx="4">
                  <c:v>Private Rented</c:v>
                </c:pt>
                <c:pt idx="5">
                  <c:v>Local Authority Tenancy</c:v>
                </c:pt>
                <c:pt idx="6">
                  <c:v>Housing Association</c:v>
                </c:pt>
                <c:pt idx="7">
                  <c:v>Prison / Custody / Hospital</c:v>
                </c:pt>
              </c:strCache>
            </c:strRef>
          </c:cat>
          <c:val>
            <c:numRef>
              <c:f>Sheet1!$G$2:$G$9</c:f>
              <c:numCache>
                <c:formatCode>0%</c:formatCode>
                <c:ptCount val="8"/>
                <c:pt idx="0">
                  <c:v>0.04</c:v>
                </c:pt>
                <c:pt idx="1">
                  <c:v>0.13</c:v>
                </c:pt>
                <c:pt idx="2">
                  <c:v>0.1</c:v>
                </c:pt>
                <c:pt idx="3">
                  <c:v>0.28000000000000003</c:v>
                </c:pt>
                <c:pt idx="4">
                  <c:v>0</c:v>
                </c:pt>
                <c:pt idx="5">
                  <c:v>0.22</c:v>
                </c:pt>
                <c:pt idx="6">
                  <c:v>0.03</c:v>
                </c:pt>
                <c:pt idx="7">
                  <c:v>0.11</c:v>
                </c:pt>
              </c:numCache>
            </c:numRef>
          </c:val>
          <c:extLst>
            <c:ext xmlns:c16="http://schemas.microsoft.com/office/drawing/2014/chart" uri="{C3380CC4-5D6E-409C-BE32-E72D297353CC}">
              <c16:uniqueId val="{00000005-AD30-4FEA-A8F8-1A5BAA9CAB34}"/>
            </c:ext>
          </c:extLst>
        </c:ser>
        <c:dLbls>
          <c:showLegendKey val="0"/>
          <c:showVal val="0"/>
          <c:showCatName val="0"/>
          <c:showSerName val="0"/>
          <c:showPercent val="0"/>
          <c:showBubbleSize val="0"/>
        </c:dLbls>
        <c:gapWidth val="219"/>
        <c:overlap val="-27"/>
        <c:axId val="867844208"/>
        <c:axId val="867849968"/>
      </c:barChart>
      <c:catAx>
        <c:axId val="86784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849968"/>
        <c:crosses val="autoZero"/>
        <c:auto val="1"/>
        <c:lblAlgn val="ctr"/>
        <c:lblOffset val="100"/>
        <c:noMultiLvlLbl val="0"/>
      </c:catAx>
      <c:valAx>
        <c:axId val="867849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8442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Sheet2!$B$1</c:f>
              <c:strCache>
                <c:ptCount val="1"/>
                <c:pt idx="0">
                  <c:v>Yes</c:v>
                </c:pt>
              </c:strCache>
            </c:strRef>
          </c:tx>
          <c:spPr>
            <a:solidFill>
              <a:schemeClr val="accent2"/>
            </a:solidFill>
            <a:ln>
              <a:noFill/>
            </a:ln>
            <a:effectLst/>
          </c:spPr>
          <c:invertIfNegative val="0"/>
          <c:cat>
            <c:numRef>
              <c:f>Sheet2!$A$2:$A$8</c:f>
              <c:numCache>
                <c:formatCode>mmm\-yy</c:formatCode>
                <c:ptCount val="7"/>
                <c:pt idx="0">
                  <c:v>44682</c:v>
                </c:pt>
                <c:pt idx="1">
                  <c:v>44774</c:v>
                </c:pt>
                <c:pt idx="2">
                  <c:v>44866</c:v>
                </c:pt>
                <c:pt idx="3">
                  <c:v>44958</c:v>
                </c:pt>
                <c:pt idx="4">
                  <c:v>45047</c:v>
                </c:pt>
                <c:pt idx="5">
                  <c:v>45139</c:v>
                </c:pt>
                <c:pt idx="6">
                  <c:v>45231</c:v>
                </c:pt>
              </c:numCache>
            </c:numRef>
          </c:cat>
          <c:val>
            <c:numRef>
              <c:f>Sheet2!$B$2:$B$8</c:f>
              <c:numCache>
                <c:formatCode>General</c:formatCode>
                <c:ptCount val="7"/>
                <c:pt idx="0">
                  <c:v>33</c:v>
                </c:pt>
                <c:pt idx="1">
                  <c:v>34</c:v>
                </c:pt>
                <c:pt idx="2">
                  <c:v>26</c:v>
                </c:pt>
                <c:pt idx="3">
                  <c:v>20</c:v>
                </c:pt>
                <c:pt idx="4">
                  <c:v>18</c:v>
                </c:pt>
                <c:pt idx="5">
                  <c:v>21</c:v>
                </c:pt>
                <c:pt idx="6">
                  <c:v>24</c:v>
                </c:pt>
              </c:numCache>
            </c:numRef>
          </c:val>
          <c:extLst>
            <c:ext xmlns:c16="http://schemas.microsoft.com/office/drawing/2014/chart" uri="{C3380CC4-5D6E-409C-BE32-E72D297353CC}">
              <c16:uniqueId val="{00000000-9F82-4262-BD25-0ABD86CA61FB}"/>
            </c:ext>
          </c:extLst>
        </c:ser>
        <c:ser>
          <c:idx val="1"/>
          <c:order val="1"/>
          <c:tx>
            <c:strRef>
              <c:f>Sheet2!$C$1</c:f>
              <c:strCache>
                <c:ptCount val="1"/>
                <c:pt idx="0">
                  <c:v>Don't Know</c:v>
                </c:pt>
              </c:strCache>
            </c:strRef>
          </c:tx>
          <c:spPr>
            <a:solidFill>
              <a:schemeClr val="accent4"/>
            </a:solidFill>
            <a:ln>
              <a:noFill/>
            </a:ln>
            <a:effectLst/>
          </c:spPr>
          <c:invertIfNegative val="0"/>
          <c:cat>
            <c:numRef>
              <c:f>Sheet2!$A$2:$A$8</c:f>
              <c:numCache>
                <c:formatCode>mmm\-yy</c:formatCode>
                <c:ptCount val="7"/>
                <c:pt idx="0">
                  <c:v>44682</c:v>
                </c:pt>
                <c:pt idx="1">
                  <c:v>44774</c:v>
                </c:pt>
                <c:pt idx="2">
                  <c:v>44866</c:v>
                </c:pt>
                <c:pt idx="3">
                  <c:v>44958</c:v>
                </c:pt>
                <c:pt idx="4">
                  <c:v>45047</c:v>
                </c:pt>
                <c:pt idx="5">
                  <c:v>45139</c:v>
                </c:pt>
                <c:pt idx="6">
                  <c:v>45231</c:v>
                </c:pt>
              </c:numCache>
            </c:numRef>
          </c:cat>
          <c:val>
            <c:numRef>
              <c:f>Sheet2!$C$2:$C$8</c:f>
              <c:numCache>
                <c:formatCode>General</c:formatCode>
                <c:ptCount val="7"/>
                <c:pt idx="0">
                  <c:v>8</c:v>
                </c:pt>
                <c:pt idx="1">
                  <c:v>6</c:v>
                </c:pt>
                <c:pt idx="2">
                  <c:v>2</c:v>
                </c:pt>
                <c:pt idx="3">
                  <c:v>2</c:v>
                </c:pt>
                <c:pt idx="4">
                  <c:v>4</c:v>
                </c:pt>
                <c:pt idx="5">
                  <c:v>5</c:v>
                </c:pt>
                <c:pt idx="6">
                  <c:v>2</c:v>
                </c:pt>
              </c:numCache>
            </c:numRef>
          </c:val>
          <c:extLst>
            <c:ext xmlns:c16="http://schemas.microsoft.com/office/drawing/2014/chart" uri="{C3380CC4-5D6E-409C-BE32-E72D297353CC}">
              <c16:uniqueId val="{00000001-9F82-4262-BD25-0ABD86CA61FB}"/>
            </c:ext>
          </c:extLst>
        </c:ser>
        <c:ser>
          <c:idx val="2"/>
          <c:order val="2"/>
          <c:tx>
            <c:strRef>
              <c:f>Sheet2!$D$1</c:f>
              <c:strCache>
                <c:ptCount val="1"/>
                <c:pt idx="0">
                  <c:v>No</c:v>
                </c:pt>
              </c:strCache>
            </c:strRef>
          </c:tx>
          <c:spPr>
            <a:solidFill>
              <a:schemeClr val="accent6"/>
            </a:solidFill>
            <a:ln>
              <a:noFill/>
            </a:ln>
            <a:effectLst/>
          </c:spPr>
          <c:invertIfNegative val="0"/>
          <c:cat>
            <c:numRef>
              <c:f>Sheet2!$A$2:$A$8</c:f>
              <c:numCache>
                <c:formatCode>mmm\-yy</c:formatCode>
                <c:ptCount val="7"/>
                <c:pt idx="0">
                  <c:v>44682</c:v>
                </c:pt>
                <c:pt idx="1">
                  <c:v>44774</c:v>
                </c:pt>
                <c:pt idx="2">
                  <c:v>44866</c:v>
                </c:pt>
                <c:pt idx="3">
                  <c:v>44958</c:v>
                </c:pt>
                <c:pt idx="4">
                  <c:v>45047</c:v>
                </c:pt>
                <c:pt idx="5">
                  <c:v>45139</c:v>
                </c:pt>
                <c:pt idx="6">
                  <c:v>45231</c:v>
                </c:pt>
              </c:numCache>
            </c:numRef>
          </c:cat>
          <c:val>
            <c:numRef>
              <c:f>Sheet2!$D$2:$D$8</c:f>
              <c:numCache>
                <c:formatCode>General</c:formatCode>
                <c:ptCount val="7"/>
                <c:pt idx="0">
                  <c:v>38</c:v>
                </c:pt>
                <c:pt idx="1">
                  <c:v>38</c:v>
                </c:pt>
                <c:pt idx="2">
                  <c:v>51</c:v>
                </c:pt>
                <c:pt idx="3">
                  <c:v>57</c:v>
                </c:pt>
                <c:pt idx="4">
                  <c:v>57</c:v>
                </c:pt>
                <c:pt idx="5">
                  <c:v>51</c:v>
                </c:pt>
                <c:pt idx="6">
                  <c:v>44</c:v>
                </c:pt>
              </c:numCache>
            </c:numRef>
          </c:val>
          <c:extLst>
            <c:ext xmlns:c16="http://schemas.microsoft.com/office/drawing/2014/chart" uri="{C3380CC4-5D6E-409C-BE32-E72D297353CC}">
              <c16:uniqueId val="{00000002-9F82-4262-BD25-0ABD86CA61FB}"/>
            </c:ext>
          </c:extLst>
        </c:ser>
        <c:ser>
          <c:idx val="3"/>
          <c:order val="3"/>
          <c:tx>
            <c:strRef>
              <c:f>Sheet2!$E$1</c:f>
              <c:strCache>
                <c:ptCount val="1"/>
                <c:pt idx="0">
                  <c:v>Don't Want to Say</c:v>
                </c:pt>
              </c:strCache>
            </c:strRef>
          </c:tx>
          <c:spPr>
            <a:solidFill>
              <a:schemeClr val="accent2">
                <a:lumMod val="60000"/>
              </a:schemeClr>
            </a:solidFill>
            <a:ln>
              <a:noFill/>
            </a:ln>
            <a:effectLst/>
          </c:spPr>
          <c:invertIfNegative val="0"/>
          <c:cat>
            <c:numRef>
              <c:f>Sheet2!$A$2:$A$8</c:f>
              <c:numCache>
                <c:formatCode>mmm\-yy</c:formatCode>
                <c:ptCount val="7"/>
                <c:pt idx="0">
                  <c:v>44682</c:v>
                </c:pt>
                <c:pt idx="1">
                  <c:v>44774</c:v>
                </c:pt>
                <c:pt idx="2">
                  <c:v>44866</c:v>
                </c:pt>
                <c:pt idx="3">
                  <c:v>44958</c:v>
                </c:pt>
                <c:pt idx="4">
                  <c:v>45047</c:v>
                </c:pt>
                <c:pt idx="5">
                  <c:v>45139</c:v>
                </c:pt>
                <c:pt idx="6">
                  <c:v>45231</c:v>
                </c:pt>
              </c:numCache>
            </c:numRef>
          </c:cat>
          <c:val>
            <c:numRef>
              <c:f>Sheet2!$E$2:$E$8</c:f>
              <c:numCache>
                <c:formatCode>General</c:formatCode>
                <c:ptCount val="7"/>
                <c:pt idx="0">
                  <c:v>0</c:v>
                </c:pt>
                <c:pt idx="1">
                  <c:v>1</c:v>
                </c:pt>
                <c:pt idx="2">
                  <c:v>0</c:v>
                </c:pt>
                <c:pt idx="3">
                  <c:v>0</c:v>
                </c:pt>
                <c:pt idx="4">
                  <c:v>0</c:v>
                </c:pt>
                <c:pt idx="5">
                  <c:v>0</c:v>
                </c:pt>
                <c:pt idx="6">
                  <c:v>0</c:v>
                </c:pt>
              </c:numCache>
            </c:numRef>
          </c:val>
          <c:extLst>
            <c:ext xmlns:c16="http://schemas.microsoft.com/office/drawing/2014/chart" uri="{C3380CC4-5D6E-409C-BE32-E72D297353CC}">
              <c16:uniqueId val="{00000003-9F82-4262-BD25-0ABD86CA61FB}"/>
            </c:ext>
          </c:extLst>
        </c:ser>
        <c:ser>
          <c:idx val="4"/>
          <c:order val="4"/>
          <c:tx>
            <c:strRef>
              <c:f>Sheet2!$F$1</c:f>
              <c:strCache>
                <c:ptCount val="1"/>
                <c:pt idx="0">
                  <c:v>CLOSED</c:v>
                </c:pt>
              </c:strCache>
            </c:strRef>
          </c:tx>
          <c:spPr>
            <a:solidFill>
              <a:schemeClr val="accent4">
                <a:lumMod val="60000"/>
              </a:schemeClr>
            </a:solidFill>
            <a:ln>
              <a:noFill/>
            </a:ln>
            <a:effectLst/>
          </c:spPr>
          <c:invertIfNegative val="0"/>
          <c:cat>
            <c:numRef>
              <c:f>Sheet2!$A$2:$A$8</c:f>
              <c:numCache>
                <c:formatCode>mmm\-yy</c:formatCode>
                <c:ptCount val="7"/>
                <c:pt idx="0">
                  <c:v>44682</c:v>
                </c:pt>
                <c:pt idx="1">
                  <c:v>44774</c:v>
                </c:pt>
                <c:pt idx="2">
                  <c:v>44866</c:v>
                </c:pt>
                <c:pt idx="3">
                  <c:v>44958</c:v>
                </c:pt>
                <c:pt idx="4">
                  <c:v>45047</c:v>
                </c:pt>
                <c:pt idx="5">
                  <c:v>45139</c:v>
                </c:pt>
                <c:pt idx="6">
                  <c:v>45231</c:v>
                </c:pt>
              </c:numCache>
            </c:numRef>
          </c:cat>
          <c:val>
            <c:numRef>
              <c:f>Sheet2!$F$2:$F$8</c:f>
              <c:numCache>
                <c:formatCode>General</c:formatCode>
                <c:ptCount val="7"/>
                <c:pt idx="0">
                  <c:v>0</c:v>
                </c:pt>
                <c:pt idx="1">
                  <c:v>0</c:v>
                </c:pt>
                <c:pt idx="2">
                  <c:v>0</c:v>
                </c:pt>
                <c:pt idx="3">
                  <c:v>0</c:v>
                </c:pt>
                <c:pt idx="4">
                  <c:v>0</c:v>
                </c:pt>
                <c:pt idx="5">
                  <c:v>2</c:v>
                </c:pt>
                <c:pt idx="6">
                  <c:v>9</c:v>
                </c:pt>
              </c:numCache>
            </c:numRef>
          </c:val>
          <c:extLst>
            <c:ext xmlns:c16="http://schemas.microsoft.com/office/drawing/2014/chart" uri="{C3380CC4-5D6E-409C-BE32-E72D297353CC}">
              <c16:uniqueId val="{00000004-9F82-4262-BD25-0ABD86CA61FB}"/>
            </c:ext>
          </c:extLst>
        </c:ser>
        <c:dLbls>
          <c:showLegendKey val="0"/>
          <c:showVal val="0"/>
          <c:showCatName val="0"/>
          <c:showSerName val="0"/>
          <c:showPercent val="0"/>
          <c:showBubbleSize val="0"/>
        </c:dLbls>
        <c:gapWidth val="150"/>
        <c:overlap val="100"/>
        <c:axId val="679651760"/>
        <c:axId val="679649960"/>
      </c:barChart>
      <c:catAx>
        <c:axId val="67965176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9649960"/>
        <c:crosses val="autoZero"/>
        <c:auto val="0"/>
        <c:lblAlgn val="ctr"/>
        <c:lblOffset val="100"/>
        <c:noMultiLvlLbl val="0"/>
      </c:catAx>
      <c:valAx>
        <c:axId val="679649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96517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Sheet2!$A$12</c:f>
              <c:strCache>
                <c:ptCount val="1"/>
                <c:pt idx="0">
                  <c:v>May-22</c:v>
                </c:pt>
              </c:strCache>
            </c:strRef>
          </c:tx>
          <c:spPr>
            <a:solidFill>
              <a:schemeClr val="accent2"/>
            </a:solidFill>
            <a:ln>
              <a:noFill/>
            </a:ln>
            <a:effectLst/>
          </c:spPr>
          <c:invertIfNegative val="0"/>
          <c:cat>
            <c:strRef>
              <c:f>Sheet2!$B$11:$H$11</c:f>
              <c:strCache>
                <c:ptCount val="7"/>
                <c:pt idx="0">
                  <c:v>Once</c:v>
                </c:pt>
                <c:pt idx="1">
                  <c:v>More than once but less than a week</c:v>
                </c:pt>
                <c:pt idx="2">
                  <c:v>1-2 weeks</c:v>
                </c:pt>
                <c:pt idx="3">
                  <c:v>3-4 weeks</c:v>
                </c:pt>
                <c:pt idx="4">
                  <c:v>more than a month</c:v>
                </c:pt>
                <c:pt idx="5">
                  <c:v>Don't want to say</c:v>
                </c:pt>
                <c:pt idx="6">
                  <c:v>Don't Know</c:v>
                </c:pt>
              </c:strCache>
            </c:strRef>
          </c:cat>
          <c:val>
            <c:numRef>
              <c:f>Sheet2!$B$12:$H$12</c:f>
              <c:numCache>
                <c:formatCode>General</c:formatCode>
                <c:ptCount val="7"/>
                <c:pt idx="0">
                  <c:v>0</c:v>
                </c:pt>
                <c:pt idx="1">
                  <c:v>5</c:v>
                </c:pt>
                <c:pt idx="2">
                  <c:v>4</c:v>
                </c:pt>
                <c:pt idx="3">
                  <c:v>0</c:v>
                </c:pt>
                <c:pt idx="4">
                  <c:v>7</c:v>
                </c:pt>
                <c:pt idx="5">
                  <c:v>1</c:v>
                </c:pt>
                <c:pt idx="6">
                  <c:v>16</c:v>
                </c:pt>
              </c:numCache>
            </c:numRef>
          </c:val>
          <c:extLst>
            <c:ext xmlns:c16="http://schemas.microsoft.com/office/drawing/2014/chart" uri="{C3380CC4-5D6E-409C-BE32-E72D297353CC}">
              <c16:uniqueId val="{00000000-E004-45BE-9A3F-861A446E0483}"/>
            </c:ext>
          </c:extLst>
        </c:ser>
        <c:ser>
          <c:idx val="1"/>
          <c:order val="1"/>
          <c:tx>
            <c:strRef>
              <c:f>Sheet2!$A$13</c:f>
              <c:strCache>
                <c:ptCount val="1"/>
                <c:pt idx="0">
                  <c:v>Aug-22</c:v>
                </c:pt>
              </c:strCache>
            </c:strRef>
          </c:tx>
          <c:spPr>
            <a:solidFill>
              <a:schemeClr val="accent4"/>
            </a:solidFill>
            <a:ln>
              <a:noFill/>
            </a:ln>
            <a:effectLst/>
          </c:spPr>
          <c:invertIfNegative val="0"/>
          <c:cat>
            <c:strRef>
              <c:f>Sheet2!$B$11:$H$11</c:f>
              <c:strCache>
                <c:ptCount val="7"/>
                <c:pt idx="0">
                  <c:v>Once</c:v>
                </c:pt>
                <c:pt idx="1">
                  <c:v>More than once but less than a week</c:v>
                </c:pt>
                <c:pt idx="2">
                  <c:v>1-2 weeks</c:v>
                </c:pt>
                <c:pt idx="3">
                  <c:v>3-4 weeks</c:v>
                </c:pt>
                <c:pt idx="4">
                  <c:v>more than a month</c:v>
                </c:pt>
                <c:pt idx="5">
                  <c:v>Don't want to say</c:v>
                </c:pt>
                <c:pt idx="6">
                  <c:v>Don't Know</c:v>
                </c:pt>
              </c:strCache>
            </c:strRef>
          </c:cat>
          <c:val>
            <c:numRef>
              <c:f>Sheet2!$B$13:$H$13</c:f>
              <c:numCache>
                <c:formatCode>General</c:formatCode>
                <c:ptCount val="7"/>
                <c:pt idx="0">
                  <c:v>0</c:v>
                </c:pt>
                <c:pt idx="1">
                  <c:v>6</c:v>
                </c:pt>
                <c:pt idx="2">
                  <c:v>3</c:v>
                </c:pt>
                <c:pt idx="3">
                  <c:v>1</c:v>
                </c:pt>
                <c:pt idx="4">
                  <c:v>3</c:v>
                </c:pt>
                <c:pt idx="5">
                  <c:v>0</c:v>
                </c:pt>
                <c:pt idx="6">
                  <c:v>21</c:v>
                </c:pt>
              </c:numCache>
            </c:numRef>
          </c:val>
          <c:extLst>
            <c:ext xmlns:c16="http://schemas.microsoft.com/office/drawing/2014/chart" uri="{C3380CC4-5D6E-409C-BE32-E72D297353CC}">
              <c16:uniqueId val="{00000001-E004-45BE-9A3F-861A446E0483}"/>
            </c:ext>
          </c:extLst>
        </c:ser>
        <c:ser>
          <c:idx val="2"/>
          <c:order val="2"/>
          <c:tx>
            <c:strRef>
              <c:f>Sheet2!$A$14</c:f>
              <c:strCache>
                <c:ptCount val="1"/>
                <c:pt idx="0">
                  <c:v>Nov-22</c:v>
                </c:pt>
              </c:strCache>
            </c:strRef>
          </c:tx>
          <c:spPr>
            <a:solidFill>
              <a:schemeClr val="accent6"/>
            </a:solidFill>
            <a:ln>
              <a:noFill/>
            </a:ln>
            <a:effectLst/>
          </c:spPr>
          <c:invertIfNegative val="0"/>
          <c:cat>
            <c:strRef>
              <c:f>Sheet2!$B$11:$H$11</c:f>
              <c:strCache>
                <c:ptCount val="7"/>
                <c:pt idx="0">
                  <c:v>Once</c:v>
                </c:pt>
                <c:pt idx="1">
                  <c:v>More than once but less than a week</c:v>
                </c:pt>
                <c:pt idx="2">
                  <c:v>1-2 weeks</c:v>
                </c:pt>
                <c:pt idx="3">
                  <c:v>3-4 weeks</c:v>
                </c:pt>
                <c:pt idx="4">
                  <c:v>more than a month</c:v>
                </c:pt>
                <c:pt idx="5">
                  <c:v>Don't want to say</c:v>
                </c:pt>
                <c:pt idx="6">
                  <c:v>Don't Know</c:v>
                </c:pt>
              </c:strCache>
            </c:strRef>
          </c:cat>
          <c:val>
            <c:numRef>
              <c:f>Sheet2!$B$14:$H$14</c:f>
              <c:numCache>
                <c:formatCode>General</c:formatCode>
                <c:ptCount val="7"/>
                <c:pt idx="0">
                  <c:v>1</c:v>
                </c:pt>
                <c:pt idx="1">
                  <c:v>5</c:v>
                </c:pt>
                <c:pt idx="2">
                  <c:v>2</c:v>
                </c:pt>
                <c:pt idx="3">
                  <c:v>2</c:v>
                </c:pt>
                <c:pt idx="4">
                  <c:v>8</c:v>
                </c:pt>
                <c:pt idx="5">
                  <c:v>0</c:v>
                </c:pt>
                <c:pt idx="6">
                  <c:v>8</c:v>
                </c:pt>
              </c:numCache>
            </c:numRef>
          </c:val>
          <c:extLst>
            <c:ext xmlns:c16="http://schemas.microsoft.com/office/drawing/2014/chart" uri="{C3380CC4-5D6E-409C-BE32-E72D297353CC}">
              <c16:uniqueId val="{00000002-E004-45BE-9A3F-861A446E0483}"/>
            </c:ext>
          </c:extLst>
        </c:ser>
        <c:ser>
          <c:idx val="3"/>
          <c:order val="3"/>
          <c:tx>
            <c:strRef>
              <c:f>Sheet2!$A$15</c:f>
              <c:strCache>
                <c:ptCount val="1"/>
                <c:pt idx="0">
                  <c:v>Feb-23</c:v>
                </c:pt>
              </c:strCache>
            </c:strRef>
          </c:tx>
          <c:spPr>
            <a:solidFill>
              <a:schemeClr val="accent2">
                <a:lumMod val="60000"/>
              </a:schemeClr>
            </a:solidFill>
            <a:ln>
              <a:noFill/>
            </a:ln>
            <a:effectLst/>
          </c:spPr>
          <c:invertIfNegative val="0"/>
          <c:cat>
            <c:strRef>
              <c:f>Sheet2!$B$11:$H$11</c:f>
              <c:strCache>
                <c:ptCount val="7"/>
                <c:pt idx="0">
                  <c:v>Once</c:v>
                </c:pt>
                <c:pt idx="1">
                  <c:v>More than once but less than a week</c:v>
                </c:pt>
                <c:pt idx="2">
                  <c:v>1-2 weeks</c:v>
                </c:pt>
                <c:pt idx="3">
                  <c:v>3-4 weeks</c:v>
                </c:pt>
                <c:pt idx="4">
                  <c:v>more than a month</c:v>
                </c:pt>
                <c:pt idx="5">
                  <c:v>Don't want to say</c:v>
                </c:pt>
                <c:pt idx="6">
                  <c:v>Don't Know</c:v>
                </c:pt>
              </c:strCache>
            </c:strRef>
          </c:cat>
          <c:val>
            <c:numRef>
              <c:f>Sheet2!$B$15:$H$15</c:f>
              <c:numCache>
                <c:formatCode>General</c:formatCode>
                <c:ptCount val="7"/>
                <c:pt idx="0">
                  <c:v>2</c:v>
                </c:pt>
                <c:pt idx="1">
                  <c:v>2</c:v>
                </c:pt>
                <c:pt idx="2">
                  <c:v>6</c:v>
                </c:pt>
                <c:pt idx="3">
                  <c:v>1</c:v>
                </c:pt>
                <c:pt idx="4">
                  <c:v>3</c:v>
                </c:pt>
                <c:pt idx="5">
                  <c:v>0</c:v>
                </c:pt>
                <c:pt idx="6">
                  <c:v>6</c:v>
                </c:pt>
              </c:numCache>
            </c:numRef>
          </c:val>
          <c:extLst>
            <c:ext xmlns:c16="http://schemas.microsoft.com/office/drawing/2014/chart" uri="{C3380CC4-5D6E-409C-BE32-E72D297353CC}">
              <c16:uniqueId val="{00000003-E004-45BE-9A3F-861A446E0483}"/>
            </c:ext>
          </c:extLst>
        </c:ser>
        <c:ser>
          <c:idx val="4"/>
          <c:order val="4"/>
          <c:tx>
            <c:strRef>
              <c:f>Sheet2!$A$16</c:f>
              <c:strCache>
                <c:ptCount val="1"/>
                <c:pt idx="0">
                  <c:v>May-23</c:v>
                </c:pt>
              </c:strCache>
            </c:strRef>
          </c:tx>
          <c:spPr>
            <a:solidFill>
              <a:schemeClr val="accent4">
                <a:lumMod val="60000"/>
              </a:schemeClr>
            </a:solidFill>
            <a:ln>
              <a:noFill/>
            </a:ln>
            <a:effectLst/>
          </c:spPr>
          <c:invertIfNegative val="0"/>
          <c:cat>
            <c:strRef>
              <c:f>Sheet2!$B$11:$H$11</c:f>
              <c:strCache>
                <c:ptCount val="7"/>
                <c:pt idx="0">
                  <c:v>Once</c:v>
                </c:pt>
                <c:pt idx="1">
                  <c:v>More than once but less than a week</c:v>
                </c:pt>
                <c:pt idx="2">
                  <c:v>1-2 weeks</c:v>
                </c:pt>
                <c:pt idx="3">
                  <c:v>3-4 weeks</c:v>
                </c:pt>
                <c:pt idx="4">
                  <c:v>more than a month</c:v>
                </c:pt>
                <c:pt idx="5">
                  <c:v>Don't want to say</c:v>
                </c:pt>
                <c:pt idx="6">
                  <c:v>Don't Know</c:v>
                </c:pt>
              </c:strCache>
            </c:strRef>
          </c:cat>
          <c:val>
            <c:numRef>
              <c:f>Sheet2!$B$16:$H$16</c:f>
              <c:numCache>
                <c:formatCode>General</c:formatCode>
                <c:ptCount val="7"/>
                <c:pt idx="0">
                  <c:v>0</c:v>
                </c:pt>
                <c:pt idx="1">
                  <c:v>6</c:v>
                </c:pt>
                <c:pt idx="2">
                  <c:v>3</c:v>
                </c:pt>
                <c:pt idx="3">
                  <c:v>2</c:v>
                </c:pt>
                <c:pt idx="4">
                  <c:v>0</c:v>
                </c:pt>
                <c:pt idx="5">
                  <c:v>0</c:v>
                </c:pt>
                <c:pt idx="6">
                  <c:v>7</c:v>
                </c:pt>
              </c:numCache>
            </c:numRef>
          </c:val>
          <c:extLst>
            <c:ext xmlns:c16="http://schemas.microsoft.com/office/drawing/2014/chart" uri="{C3380CC4-5D6E-409C-BE32-E72D297353CC}">
              <c16:uniqueId val="{00000004-E004-45BE-9A3F-861A446E0483}"/>
            </c:ext>
          </c:extLst>
        </c:ser>
        <c:ser>
          <c:idx val="5"/>
          <c:order val="5"/>
          <c:tx>
            <c:strRef>
              <c:f>Sheet2!$A$17</c:f>
              <c:strCache>
                <c:ptCount val="1"/>
                <c:pt idx="0">
                  <c:v>Aug-23</c:v>
                </c:pt>
              </c:strCache>
            </c:strRef>
          </c:tx>
          <c:spPr>
            <a:solidFill>
              <a:schemeClr val="accent6">
                <a:lumMod val="60000"/>
              </a:schemeClr>
            </a:solidFill>
            <a:ln>
              <a:noFill/>
            </a:ln>
            <a:effectLst/>
          </c:spPr>
          <c:invertIfNegative val="0"/>
          <c:cat>
            <c:strRef>
              <c:f>Sheet2!$B$11:$H$11</c:f>
              <c:strCache>
                <c:ptCount val="7"/>
                <c:pt idx="0">
                  <c:v>Once</c:v>
                </c:pt>
                <c:pt idx="1">
                  <c:v>More than once but less than a week</c:v>
                </c:pt>
                <c:pt idx="2">
                  <c:v>1-2 weeks</c:v>
                </c:pt>
                <c:pt idx="3">
                  <c:v>3-4 weeks</c:v>
                </c:pt>
                <c:pt idx="4">
                  <c:v>more than a month</c:v>
                </c:pt>
                <c:pt idx="5">
                  <c:v>Don't want to say</c:v>
                </c:pt>
                <c:pt idx="6">
                  <c:v>Don't Know</c:v>
                </c:pt>
              </c:strCache>
            </c:strRef>
          </c:cat>
          <c:val>
            <c:numRef>
              <c:f>Sheet2!$B$17:$H$17</c:f>
              <c:numCache>
                <c:formatCode>General</c:formatCode>
                <c:ptCount val="7"/>
                <c:pt idx="0">
                  <c:v>0</c:v>
                </c:pt>
                <c:pt idx="1">
                  <c:v>5</c:v>
                </c:pt>
                <c:pt idx="2">
                  <c:v>6</c:v>
                </c:pt>
                <c:pt idx="3">
                  <c:v>0</c:v>
                </c:pt>
                <c:pt idx="4">
                  <c:v>4</c:v>
                </c:pt>
                <c:pt idx="5">
                  <c:v>0</c:v>
                </c:pt>
                <c:pt idx="6">
                  <c:v>6</c:v>
                </c:pt>
              </c:numCache>
            </c:numRef>
          </c:val>
          <c:extLst>
            <c:ext xmlns:c16="http://schemas.microsoft.com/office/drawing/2014/chart" uri="{C3380CC4-5D6E-409C-BE32-E72D297353CC}">
              <c16:uniqueId val="{00000005-E004-45BE-9A3F-861A446E0483}"/>
            </c:ext>
          </c:extLst>
        </c:ser>
        <c:ser>
          <c:idx val="6"/>
          <c:order val="6"/>
          <c:tx>
            <c:strRef>
              <c:f>Sheet2!$A$18</c:f>
              <c:strCache>
                <c:ptCount val="1"/>
                <c:pt idx="0">
                  <c:v>Nov-23</c:v>
                </c:pt>
              </c:strCache>
            </c:strRef>
          </c:tx>
          <c:spPr>
            <a:solidFill>
              <a:schemeClr val="accent2">
                <a:lumMod val="80000"/>
                <a:lumOff val="20000"/>
              </a:schemeClr>
            </a:solidFill>
            <a:ln>
              <a:noFill/>
            </a:ln>
            <a:effectLst/>
          </c:spPr>
          <c:invertIfNegative val="0"/>
          <c:cat>
            <c:strRef>
              <c:f>Sheet2!$B$11:$H$11</c:f>
              <c:strCache>
                <c:ptCount val="7"/>
                <c:pt idx="0">
                  <c:v>Once</c:v>
                </c:pt>
                <c:pt idx="1">
                  <c:v>More than once but less than a week</c:v>
                </c:pt>
                <c:pt idx="2">
                  <c:v>1-2 weeks</c:v>
                </c:pt>
                <c:pt idx="3">
                  <c:v>3-4 weeks</c:v>
                </c:pt>
                <c:pt idx="4">
                  <c:v>more than a month</c:v>
                </c:pt>
                <c:pt idx="5">
                  <c:v>Don't want to say</c:v>
                </c:pt>
                <c:pt idx="6">
                  <c:v>Don't Know</c:v>
                </c:pt>
              </c:strCache>
            </c:strRef>
          </c:cat>
          <c:val>
            <c:numRef>
              <c:f>Sheet2!$B$18:$H$18</c:f>
              <c:numCache>
                <c:formatCode>General</c:formatCode>
                <c:ptCount val="7"/>
                <c:pt idx="0">
                  <c:v>1</c:v>
                </c:pt>
                <c:pt idx="1">
                  <c:v>4</c:v>
                </c:pt>
                <c:pt idx="2">
                  <c:v>3</c:v>
                </c:pt>
                <c:pt idx="3">
                  <c:v>1</c:v>
                </c:pt>
                <c:pt idx="4">
                  <c:v>6</c:v>
                </c:pt>
                <c:pt idx="5">
                  <c:v>0</c:v>
                </c:pt>
                <c:pt idx="6">
                  <c:v>9</c:v>
                </c:pt>
              </c:numCache>
            </c:numRef>
          </c:val>
          <c:extLst>
            <c:ext xmlns:c16="http://schemas.microsoft.com/office/drawing/2014/chart" uri="{C3380CC4-5D6E-409C-BE32-E72D297353CC}">
              <c16:uniqueId val="{00000006-E004-45BE-9A3F-861A446E0483}"/>
            </c:ext>
          </c:extLst>
        </c:ser>
        <c:dLbls>
          <c:showLegendKey val="0"/>
          <c:showVal val="0"/>
          <c:showCatName val="0"/>
          <c:showSerName val="0"/>
          <c:showPercent val="0"/>
          <c:showBubbleSize val="0"/>
        </c:dLbls>
        <c:gapWidth val="219"/>
        <c:overlap val="-27"/>
        <c:axId val="378593752"/>
        <c:axId val="378590512"/>
      </c:barChart>
      <c:catAx>
        <c:axId val="378593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8590512"/>
        <c:crosses val="autoZero"/>
        <c:auto val="1"/>
        <c:lblAlgn val="ctr"/>
        <c:lblOffset val="100"/>
        <c:noMultiLvlLbl val="0"/>
      </c:catAx>
      <c:valAx>
        <c:axId val="378590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8593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MARAC Presentations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Perpetrators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Sheet1!$B$1:$K$1</c:f>
              <c:strCache>
                <c:ptCount val="10"/>
                <c:pt idx="0">
                  <c:v>2014/               15</c:v>
                </c:pt>
                <c:pt idx="1">
                  <c:v>2015/                     16</c:v>
                </c:pt>
                <c:pt idx="2">
                  <c:v>2016/                      17</c:v>
                </c:pt>
                <c:pt idx="3">
                  <c:v>2017/                          18</c:v>
                </c:pt>
                <c:pt idx="4">
                  <c:v>2018/                            19</c:v>
                </c:pt>
                <c:pt idx="5">
                  <c:v>2019/                         20</c:v>
                </c:pt>
                <c:pt idx="6">
                  <c:v>2020/                            21</c:v>
                </c:pt>
                <c:pt idx="7">
                  <c:v>2021/                     22</c:v>
                </c:pt>
                <c:pt idx="8">
                  <c:v>2022/                          23</c:v>
                </c:pt>
                <c:pt idx="9">
                  <c:v>2023/24 (Apr - Nov)</c:v>
                </c:pt>
              </c:strCache>
            </c:strRef>
          </c:cat>
          <c:val>
            <c:numRef>
              <c:f>Sheet1!$B$2:$K$2</c:f>
              <c:numCache>
                <c:formatCode>General</c:formatCode>
                <c:ptCount val="10"/>
                <c:pt idx="0">
                  <c:v>5</c:v>
                </c:pt>
                <c:pt idx="1">
                  <c:v>1</c:v>
                </c:pt>
                <c:pt idx="2">
                  <c:v>10</c:v>
                </c:pt>
                <c:pt idx="3">
                  <c:v>11</c:v>
                </c:pt>
                <c:pt idx="4">
                  <c:v>9</c:v>
                </c:pt>
                <c:pt idx="5">
                  <c:v>6</c:v>
                </c:pt>
                <c:pt idx="6">
                  <c:v>19</c:v>
                </c:pt>
                <c:pt idx="7">
                  <c:v>13</c:v>
                </c:pt>
                <c:pt idx="8">
                  <c:v>10</c:v>
                </c:pt>
                <c:pt idx="9">
                  <c:v>4</c:v>
                </c:pt>
              </c:numCache>
            </c:numRef>
          </c:val>
          <c:smooth val="0"/>
          <c:extLst>
            <c:ext xmlns:c16="http://schemas.microsoft.com/office/drawing/2014/chart" uri="{C3380CC4-5D6E-409C-BE32-E72D297353CC}">
              <c16:uniqueId val="{00000000-5621-400E-BAAE-8F7E3F8FE965}"/>
            </c:ext>
          </c:extLst>
        </c:ser>
        <c:ser>
          <c:idx val="1"/>
          <c:order val="1"/>
          <c:tx>
            <c:strRef>
              <c:f>Sheet1!$A$3</c:f>
              <c:strCache>
                <c:ptCount val="1"/>
                <c:pt idx="0">
                  <c:v>Victims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Sheet1!$B$1:$K$1</c:f>
              <c:strCache>
                <c:ptCount val="10"/>
                <c:pt idx="0">
                  <c:v>2014/               15</c:v>
                </c:pt>
                <c:pt idx="1">
                  <c:v>2015/                     16</c:v>
                </c:pt>
                <c:pt idx="2">
                  <c:v>2016/                      17</c:v>
                </c:pt>
                <c:pt idx="3">
                  <c:v>2017/                          18</c:v>
                </c:pt>
                <c:pt idx="4">
                  <c:v>2018/                            19</c:v>
                </c:pt>
                <c:pt idx="5">
                  <c:v>2019/                         20</c:v>
                </c:pt>
                <c:pt idx="6">
                  <c:v>2020/                            21</c:v>
                </c:pt>
                <c:pt idx="7">
                  <c:v>2021/                     22</c:v>
                </c:pt>
                <c:pt idx="8">
                  <c:v>2022/                          23</c:v>
                </c:pt>
                <c:pt idx="9">
                  <c:v>2023/24 (Apr - Nov)</c:v>
                </c:pt>
              </c:strCache>
            </c:strRef>
          </c:cat>
          <c:val>
            <c:numRef>
              <c:f>Sheet1!$B$3:$K$3</c:f>
              <c:numCache>
                <c:formatCode>General</c:formatCode>
                <c:ptCount val="10"/>
                <c:pt idx="0">
                  <c:v>4</c:v>
                </c:pt>
                <c:pt idx="1">
                  <c:v>9</c:v>
                </c:pt>
                <c:pt idx="2">
                  <c:v>15</c:v>
                </c:pt>
                <c:pt idx="3">
                  <c:v>21</c:v>
                </c:pt>
                <c:pt idx="4">
                  <c:v>19</c:v>
                </c:pt>
                <c:pt idx="5">
                  <c:v>20</c:v>
                </c:pt>
                <c:pt idx="6">
                  <c:v>35</c:v>
                </c:pt>
                <c:pt idx="7">
                  <c:v>27</c:v>
                </c:pt>
                <c:pt idx="8">
                  <c:v>21</c:v>
                </c:pt>
                <c:pt idx="9">
                  <c:v>7</c:v>
                </c:pt>
              </c:numCache>
            </c:numRef>
          </c:val>
          <c:smooth val="0"/>
          <c:extLst>
            <c:ext xmlns:c16="http://schemas.microsoft.com/office/drawing/2014/chart" uri="{C3380CC4-5D6E-409C-BE32-E72D297353CC}">
              <c16:uniqueId val="{00000001-5621-400E-BAAE-8F7E3F8FE965}"/>
            </c:ext>
          </c:extLst>
        </c:ser>
        <c:dLbls>
          <c:showLegendKey val="0"/>
          <c:showVal val="0"/>
          <c:showCatName val="0"/>
          <c:showSerName val="0"/>
          <c:showPercent val="0"/>
          <c:showBubbleSize val="0"/>
        </c:dLbls>
        <c:marker val="1"/>
        <c:smooth val="0"/>
        <c:axId val="793832264"/>
        <c:axId val="378196856"/>
      </c:lineChart>
      <c:catAx>
        <c:axId val="79383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8196856"/>
        <c:crosses val="autoZero"/>
        <c:auto val="1"/>
        <c:lblAlgn val="ctr"/>
        <c:lblOffset val="100"/>
        <c:noMultiLvlLbl val="0"/>
      </c:catAx>
      <c:valAx>
        <c:axId val="378196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38322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Sheet1!$A$18</c:f>
              <c:strCache>
                <c:ptCount val="1"/>
                <c:pt idx="0">
                  <c:v>Engaged in Treatment</c:v>
                </c:pt>
              </c:strCache>
            </c:strRef>
          </c:tx>
          <c:spPr>
            <a:ln w="25400" cap="rnd">
              <a:solidFill>
                <a:schemeClr val="lt1"/>
              </a:solidFill>
              <a:round/>
            </a:ln>
            <a:effectLst>
              <a:outerShdw dist="25400" dir="2700000" algn="tl" rotWithShape="0">
                <a:schemeClr val="accent6"/>
              </a:outerShdw>
            </a:effectLst>
          </c:spPr>
          <c:marker>
            <c:symbol val="none"/>
          </c:marker>
          <c:dLbls>
            <c:spPr>
              <a:solidFill>
                <a:schemeClr val="accent6"/>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accent6">
                          <a:lumMod val="60000"/>
                          <a:lumOff val="40000"/>
                        </a:schemeClr>
                      </a:solidFill>
                    </a:ln>
                    <a:effectLst/>
                  </c:spPr>
                </c15:leaderLines>
              </c:ext>
            </c:extLst>
          </c:dLbls>
          <c:cat>
            <c:numRef>
              <c:f>Sheet1!$B$17:$F$17</c:f>
              <c:numCache>
                <c:formatCode>mmm\-yy</c:formatCode>
                <c:ptCount val="5"/>
                <c:pt idx="0">
                  <c:v>44621</c:v>
                </c:pt>
                <c:pt idx="1">
                  <c:v>44986</c:v>
                </c:pt>
                <c:pt idx="2">
                  <c:v>45047</c:v>
                </c:pt>
                <c:pt idx="3">
                  <c:v>45170</c:v>
                </c:pt>
                <c:pt idx="4">
                  <c:v>45261</c:v>
                </c:pt>
              </c:numCache>
            </c:numRef>
          </c:cat>
          <c:val>
            <c:numRef>
              <c:f>Sheet1!$B$18:$F$18</c:f>
              <c:numCache>
                <c:formatCode>0%</c:formatCode>
                <c:ptCount val="5"/>
                <c:pt idx="0">
                  <c:v>0.3</c:v>
                </c:pt>
                <c:pt idx="1">
                  <c:v>0.49</c:v>
                </c:pt>
                <c:pt idx="2">
                  <c:v>0.51</c:v>
                </c:pt>
                <c:pt idx="3">
                  <c:v>0.54</c:v>
                </c:pt>
                <c:pt idx="4">
                  <c:v>0.64</c:v>
                </c:pt>
              </c:numCache>
            </c:numRef>
          </c:val>
          <c:smooth val="0"/>
          <c:extLst>
            <c:ext xmlns:c16="http://schemas.microsoft.com/office/drawing/2014/chart" uri="{C3380CC4-5D6E-409C-BE32-E72D297353CC}">
              <c16:uniqueId val="{00000000-ADBA-49C9-9305-0AE492FB73FA}"/>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606384520"/>
        <c:axId val="614600280"/>
      </c:lineChart>
      <c:catAx>
        <c:axId val="606384520"/>
        <c:scaling>
          <c:orientation val="minMax"/>
        </c:scaling>
        <c:delete val="0"/>
        <c:axPos val="b"/>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30" baseline="0">
                <a:solidFill>
                  <a:schemeClr val="lt1"/>
                </a:solidFill>
                <a:latin typeface="+mn-lt"/>
                <a:ea typeface="+mn-ea"/>
                <a:cs typeface="+mn-cs"/>
              </a:defRPr>
            </a:pPr>
            <a:endParaRPr lang="en-US"/>
          </a:p>
        </c:txPr>
        <c:crossAx val="614600280"/>
        <c:crosses val="autoZero"/>
        <c:auto val="0"/>
        <c:lblAlgn val="ctr"/>
        <c:lblOffset val="100"/>
        <c:noMultiLvlLbl val="0"/>
      </c:catAx>
      <c:valAx>
        <c:axId val="614600280"/>
        <c:scaling>
          <c:orientation val="minMax"/>
        </c:scaling>
        <c:delete val="1"/>
        <c:axPos val="l"/>
        <c:numFmt formatCode="0%" sourceLinked="1"/>
        <c:majorTickMark val="none"/>
        <c:minorTickMark val="none"/>
        <c:tickLblPos val="nextTo"/>
        <c:crossAx val="606384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6"/>
    </a:solidFill>
    <a:ln w="9525" cap="flat" cmpd="sng" algn="ctr">
      <a:solidFill>
        <a:schemeClr val="lt1">
          <a:lumMod val="8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Sheet1!$A$21</c:f>
              <c:strCache>
                <c:ptCount val="1"/>
                <c:pt idx="0">
                  <c:v>Reduced use of Substances</c:v>
                </c:pt>
              </c:strCache>
            </c:strRef>
          </c:tx>
          <c:spPr>
            <a:ln w="25400" cap="rnd">
              <a:solidFill>
                <a:schemeClr val="lt1"/>
              </a:solidFill>
              <a:round/>
            </a:ln>
            <a:effectLst>
              <a:outerShdw dist="25400" dir="2700000" algn="tl" rotWithShape="0">
                <a:schemeClr val="accent6"/>
              </a:outerShdw>
            </a:effectLst>
          </c:spPr>
          <c:marker>
            <c:symbol val="none"/>
          </c:marker>
          <c:dLbls>
            <c:spPr>
              <a:solidFill>
                <a:schemeClr val="accent6"/>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accent6">
                          <a:lumMod val="60000"/>
                          <a:lumOff val="40000"/>
                        </a:schemeClr>
                      </a:solidFill>
                    </a:ln>
                    <a:effectLst/>
                  </c:spPr>
                </c15:leaderLines>
              </c:ext>
            </c:extLst>
          </c:dLbls>
          <c:cat>
            <c:numRef>
              <c:f>Sheet1!$B$20:$E$20</c:f>
              <c:numCache>
                <c:formatCode>mmm\-yy</c:formatCode>
                <c:ptCount val="4"/>
                <c:pt idx="0">
                  <c:v>44866</c:v>
                </c:pt>
                <c:pt idx="1">
                  <c:v>44986</c:v>
                </c:pt>
                <c:pt idx="2">
                  <c:v>45170</c:v>
                </c:pt>
                <c:pt idx="3">
                  <c:v>45261</c:v>
                </c:pt>
              </c:numCache>
            </c:numRef>
          </c:cat>
          <c:val>
            <c:numRef>
              <c:f>Sheet1!$B$21:$E$21</c:f>
              <c:numCache>
                <c:formatCode>0.00%</c:formatCode>
                <c:ptCount val="4"/>
                <c:pt idx="0" formatCode="0%">
                  <c:v>0.23</c:v>
                </c:pt>
                <c:pt idx="1">
                  <c:v>0.375</c:v>
                </c:pt>
                <c:pt idx="2" formatCode="0%">
                  <c:v>0.53</c:v>
                </c:pt>
                <c:pt idx="3" formatCode="0%">
                  <c:v>0.53</c:v>
                </c:pt>
              </c:numCache>
            </c:numRef>
          </c:val>
          <c:smooth val="0"/>
          <c:extLst>
            <c:ext xmlns:c16="http://schemas.microsoft.com/office/drawing/2014/chart" uri="{C3380CC4-5D6E-409C-BE32-E72D297353CC}">
              <c16:uniqueId val="{00000000-648E-4AD8-A774-D89D52510CFE}"/>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868158144"/>
        <c:axId val="868155264"/>
      </c:lineChart>
      <c:catAx>
        <c:axId val="868158144"/>
        <c:scaling>
          <c:orientation val="minMax"/>
        </c:scaling>
        <c:delete val="0"/>
        <c:axPos val="b"/>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30" baseline="0">
                <a:solidFill>
                  <a:schemeClr val="lt1"/>
                </a:solidFill>
                <a:latin typeface="+mn-lt"/>
                <a:ea typeface="+mn-ea"/>
                <a:cs typeface="+mn-cs"/>
              </a:defRPr>
            </a:pPr>
            <a:endParaRPr lang="en-US"/>
          </a:p>
        </c:txPr>
        <c:crossAx val="868155264"/>
        <c:crosses val="autoZero"/>
        <c:auto val="0"/>
        <c:lblAlgn val="ctr"/>
        <c:lblOffset val="100"/>
        <c:noMultiLvlLbl val="0"/>
      </c:catAx>
      <c:valAx>
        <c:axId val="868155264"/>
        <c:scaling>
          <c:orientation val="minMax"/>
        </c:scaling>
        <c:delete val="1"/>
        <c:axPos val="l"/>
        <c:numFmt formatCode="0%" sourceLinked="1"/>
        <c:majorTickMark val="none"/>
        <c:minorTickMark val="none"/>
        <c:tickLblPos val="nextTo"/>
        <c:crossAx val="868158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6"/>
    </a:solidFill>
    <a:ln w="9525" cap="flat" cmpd="sng" algn="ctr">
      <a:solidFill>
        <a:schemeClr val="lt1">
          <a:lumMod val="85000"/>
        </a:schemeClr>
      </a:solid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Demo!$A$1:$A$5</cx:f>
        <cx:lvl ptCount="5">
          <cx:pt idx="0">16-24</cx:pt>
          <cx:pt idx="1">25-34</cx:pt>
          <cx:pt idx="2">35-44</cx:pt>
          <cx:pt idx="3">45-54</cx:pt>
          <cx:pt idx="4">55-64</cx:pt>
        </cx:lvl>
      </cx:strDim>
      <cx:numDim type="val">
        <cx:f>Demo!$B$1:$B$5</cx:f>
        <cx:lvl ptCount="5" formatCode="General">
          <cx:pt idx="0">1</cx:pt>
          <cx:pt idx="1">19</cx:pt>
          <cx:pt idx="2">37</cx:pt>
          <cx:pt idx="3">15</cx:pt>
          <cx:pt idx="4">7</cx:pt>
        </cx:lvl>
      </cx:numDim>
    </cx:data>
  </cx:chartData>
  <cx:chart>
    <cx:plotArea>
      <cx:plotAreaRegion>
        <cx:series layoutId="funnel" uniqueId="{FA5701EE-08B9-4D99-A287-E19E1ED8FEDA}">
          <cx:dataLabels>
            <cx:visibility seriesName="0" categoryName="0" value="1"/>
          </cx:dataLabels>
          <cx:dataId val="0"/>
        </cx:series>
      </cx:plotAreaRegion>
      <cx:axis id="0">
        <cx:catScaling gapWidth="0.0599999987"/>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38">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330" kern="1200"/>
  </cs:chartArea>
  <cs:dataLabel>
    <cs:lnRef idx="0"/>
    <cs:fillRef idx="0">
      <cs:styleClr val="0"/>
    </cs:fillRef>
    <cs:effectRef idx="0"/>
    <cs:fontRef idx="minor">
      <a:schemeClr val="lt1"/>
    </cs:fontRef>
    <cs:spPr>
      <a:solidFill>
        <a:schemeClr val="phClr"/>
      </a:solidFill>
    </cs:spPr>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38">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330" kern="1200"/>
  </cs:chartArea>
  <cs:dataLabel>
    <cs:lnRef idx="0"/>
    <cs:fillRef idx="0">
      <cs:styleClr val="0"/>
    </cs:fillRef>
    <cs:effectRef idx="0"/>
    <cs:fontRef idx="minor">
      <a:schemeClr val="lt1"/>
    </cs:fontRef>
    <cs:spPr>
      <a:solidFill>
        <a:schemeClr val="phClr"/>
      </a:solidFill>
    </cs:spPr>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9DEFD-430B-42C6-933C-531AA7AC9F99}"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GB"/>
        </a:p>
      </dgm:t>
    </dgm:pt>
    <dgm:pt modelId="{AAE6F961-60D4-40EE-867B-095D4FF85703}">
      <dgm:prSet phldrT="[Text]"/>
      <dgm:spPr/>
      <dgm:t>
        <a:bodyPr/>
        <a:lstStyle/>
        <a:p>
          <a:r>
            <a:rPr lang="en-GB" b="1" dirty="0"/>
            <a:t>Core Team: </a:t>
          </a:r>
          <a:r>
            <a:rPr lang="en-GB" dirty="0"/>
            <a:t>10 Keyworkers, 2 Team Leaders, 2 Team Managers, Business Support</a:t>
          </a:r>
        </a:p>
      </dgm:t>
    </dgm:pt>
    <dgm:pt modelId="{6CDCD462-C715-433D-99D3-7D2026847131}" type="parTrans" cxnId="{385D9DAA-68AD-4070-A33A-1AD053FE4CA3}">
      <dgm:prSet/>
      <dgm:spPr/>
      <dgm:t>
        <a:bodyPr/>
        <a:lstStyle/>
        <a:p>
          <a:endParaRPr lang="en-GB"/>
        </a:p>
      </dgm:t>
    </dgm:pt>
    <dgm:pt modelId="{151D2D3D-5FBE-44DA-BD9C-A8250AC2C289}" type="sibTrans" cxnId="{385D9DAA-68AD-4070-A33A-1AD053FE4CA3}">
      <dgm:prSet/>
      <dgm:spPr/>
      <dgm:t>
        <a:bodyPr/>
        <a:lstStyle/>
        <a:p>
          <a:endParaRPr lang="en-GB"/>
        </a:p>
      </dgm:t>
    </dgm:pt>
    <dgm:pt modelId="{F8DF3FDE-AF4D-4412-97C0-AD3106232C09}">
      <dgm:prSet phldrT="[Text]"/>
      <dgm:spPr/>
      <dgm:t>
        <a:bodyPr/>
        <a:lstStyle/>
        <a:p>
          <a:r>
            <a:rPr lang="en-GB" b="1" dirty="0"/>
            <a:t>Positive Activities Fund</a:t>
          </a:r>
          <a:endParaRPr lang="en-GB" dirty="0"/>
        </a:p>
      </dgm:t>
    </dgm:pt>
    <dgm:pt modelId="{34F26459-99E0-4D7F-96E0-E24986B7B8B3}" type="parTrans" cxnId="{46B95664-EA94-466B-AC1F-C4D74BFC166E}">
      <dgm:prSet/>
      <dgm:spPr/>
      <dgm:t>
        <a:bodyPr/>
        <a:lstStyle/>
        <a:p>
          <a:endParaRPr lang="en-GB"/>
        </a:p>
      </dgm:t>
    </dgm:pt>
    <dgm:pt modelId="{A81D8629-BF3E-45A9-8B2C-C93D35E028B0}" type="sibTrans" cxnId="{46B95664-EA94-466B-AC1F-C4D74BFC166E}">
      <dgm:prSet/>
      <dgm:spPr/>
      <dgm:t>
        <a:bodyPr/>
        <a:lstStyle/>
        <a:p>
          <a:endParaRPr lang="en-GB"/>
        </a:p>
      </dgm:t>
    </dgm:pt>
    <dgm:pt modelId="{B3D70C4D-ECFD-44AB-A855-BACCDF4B2582}">
      <dgm:prSet phldrT="[Text]"/>
      <dgm:spPr/>
      <dgm:t>
        <a:bodyPr/>
        <a:lstStyle/>
        <a:p>
          <a:r>
            <a:rPr lang="en-GB" b="1" dirty="0"/>
            <a:t>Learning and Development Service</a:t>
          </a:r>
          <a:endParaRPr lang="en-GB" dirty="0"/>
        </a:p>
      </dgm:t>
    </dgm:pt>
    <dgm:pt modelId="{EFA7D3AF-77CB-4716-B115-418D06AB09FC}" type="parTrans" cxnId="{BDCCAC9B-82B2-4833-B1A9-9B3AE217B693}">
      <dgm:prSet/>
      <dgm:spPr/>
      <dgm:t>
        <a:bodyPr/>
        <a:lstStyle/>
        <a:p>
          <a:endParaRPr lang="en-GB"/>
        </a:p>
      </dgm:t>
    </dgm:pt>
    <dgm:pt modelId="{89743387-2247-49D5-BA58-341C5101F4A4}" type="sibTrans" cxnId="{BDCCAC9B-82B2-4833-B1A9-9B3AE217B693}">
      <dgm:prSet/>
      <dgm:spPr/>
      <dgm:t>
        <a:bodyPr/>
        <a:lstStyle/>
        <a:p>
          <a:endParaRPr lang="en-GB"/>
        </a:p>
      </dgm:t>
    </dgm:pt>
    <dgm:pt modelId="{7A9CE63A-D261-4930-9314-687908BCD61D}">
      <dgm:prSet phldrT="[Text]"/>
      <dgm:spPr/>
      <dgm:t>
        <a:bodyPr/>
        <a:lstStyle/>
        <a:p>
          <a:r>
            <a:rPr lang="en-GB" b="1" dirty="0"/>
            <a:t>Programme Management</a:t>
          </a:r>
          <a:endParaRPr lang="en-GB" dirty="0"/>
        </a:p>
      </dgm:t>
    </dgm:pt>
    <dgm:pt modelId="{65369EC9-D763-4BB2-8ADB-9459DC612239}" type="parTrans" cxnId="{2AB97794-B15E-496C-876D-F2CF8A7D6395}">
      <dgm:prSet/>
      <dgm:spPr/>
      <dgm:t>
        <a:bodyPr/>
        <a:lstStyle/>
        <a:p>
          <a:endParaRPr lang="en-GB"/>
        </a:p>
      </dgm:t>
    </dgm:pt>
    <dgm:pt modelId="{86AF0B43-D4D3-4642-8CD1-59B30B8A3868}" type="sibTrans" cxnId="{2AB97794-B15E-496C-876D-F2CF8A7D6395}">
      <dgm:prSet/>
      <dgm:spPr/>
      <dgm:t>
        <a:bodyPr/>
        <a:lstStyle/>
        <a:p>
          <a:endParaRPr lang="en-GB"/>
        </a:p>
      </dgm:t>
    </dgm:pt>
    <dgm:pt modelId="{06CBAEDF-4F83-4D00-877D-2D1BE9EA842B}">
      <dgm:prSet phldrT="[Text]"/>
      <dgm:spPr/>
      <dgm:t>
        <a:bodyPr/>
        <a:lstStyle/>
        <a:p>
          <a:r>
            <a:rPr lang="en-GB" b="1" dirty="0"/>
            <a:t>Coproduction Service</a:t>
          </a:r>
          <a:endParaRPr lang="en-GB" dirty="0"/>
        </a:p>
      </dgm:t>
    </dgm:pt>
    <dgm:pt modelId="{54C4A7D0-9FF0-401C-B4B4-DA4CF20FFB98}" type="parTrans" cxnId="{C15409AA-3450-46B5-9FC2-C10F38661445}">
      <dgm:prSet/>
      <dgm:spPr/>
      <dgm:t>
        <a:bodyPr/>
        <a:lstStyle/>
        <a:p>
          <a:endParaRPr lang="en-GB"/>
        </a:p>
      </dgm:t>
    </dgm:pt>
    <dgm:pt modelId="{ECF099FD-F476-4166-96A1-43E02FFEDDBB}" type="sibTrans" cxnId="{C15409AA-3450-46B5-9FC2-C10F38661445}">
      <dgm:prSet/>
      <dgm:spPr/>
      <dgm:t>
        <a:bodyPr/>
        <a:lstStyle/>
        <a:p>
          <a:endParaRPr lang="en-GB"/>
        </a:p>
      </dgm:t>
    </dgm:pt>
    <dgm:pt modelId="{F5A79564-F928-4C12-BBDC-BCD70578639A}">
      <dgm:prSet phldrT="[Text]"/>
      <dgm:spPr/>
      <dgm:t>
        <a:bodyPr/>
        <a:lstStyle/>
        <a:p>
          <a:r>
            <a:rPr lang="en-GB" b="1" dirty="0"/>
            <a:t>Specialist Mental Health Services</a:t>
          </a:r>
          <a:endParaRPr lang="en-GB" b="0" dirty="0"/>
        </a:p>
      </dgm:t>
    </dgm:pt>
    <dgm:pt modelId="{5A94DC5A-0825-4C42-BF02-91B3976390FB}" type="parTrans" cxnId="{15781052-9A5A-467A-8447-85E2127FEB38}">
      <dgm:prSet/>
      <dgm:spPr/>
      <dgm:t>
        <a:bodyPr/>
        <a:lstStyle/>
        <a:p>
          <a:endParaRPr lang="en-GB"/>
        </a:p>
      </dgm:t>
    </dgm:pt>
    <dgm:pt modelId="{D9A539FE-AE93-400A-B9F9-F580B9147019}" type="sibTrans" cxnId="{15781052-9A5A-467A-8447-85E2127FEB38}">
      <dgm:prSet/>
      <dgm:spPr/>
      <dgm:t>
        <a:bodyPr/>
        <a:lstStyle/>
        <a:p>
          <a:endParaRPr lang="en-GB"/>
        </a:p>
      </dgm:t>
    </dgm:pt>
    <dgm:pt modelId="{4D5B6B81-677C-4DD8-8E47-B56DBABCB8DE}" type="pres">
      <dgm:prSet presAssocID="{6779DEFD-430B-42C6-933C-531AA7AC9F99}" presName="Name0" presStyleCnt="0">
        <dgm:presLayoutVars>
          <dgm:chPref val="1"/>
          <dgm:dir/>
          <dgm:animOne val="branch"/>
          <dgm:animLvl val="lvl"/>
          <dgm:resizeHandles/>
        </dgm:presLayoutVars>
      </dgm:prSet>
      <dgm:spPr/>
      <dgm:t>
        <a:bodyPr/>
        <a:lstStyle/>
        <a:p>
          <a:endParaRPr lang="en-US"/>
        </a:p>
      </dgm:t>
    </dgm:pt>
    <dgm:pt modelId="{DD806A6A-48A3-4387-88A9-408D4A4AB235}" type="pres">
      <dgm:prSet presAssocID="{AAE6F961-60D4-40EE-867B-095D4FF85703}" presName="vertOne" presStyleCnt="0"/>
      <dgm:spPr/>
    </dgm:pt>
    <dgm:pt modelId="{E67B9834-808A-4E04-A384-1A717283A4FA}" type="pres">
      <dgm:prSet presAssocID="{AAE6F961-60D4-40EE-867B-095D4FF85703}" presName="txOne" presStyleLbl="node0" presStyleIdx="0" presStyleCnt="1">
        <dgm:presLayoutVars>
          <dgm:chPref val="3"/>
        </dgm:presLayoutVars>
      </dgm:prSet>
      <dgm:spPr/>
      <dgm:t>
        <a:bodyPr/>
        <a:lstStyle/>
        <a:p>
          <a:endParaRPr lang="en-US"/>
        </a:p>
      </dgm:t>
    </dgm:pt>
    <dgm:pt modelId="{C3327894-91BD-4404-96BA-69DEF717A0DC}" type="pres">
      <dgm:prSet presAssocID="{AAE6F961-60D4-40EE-867B-095D4FF85703}" presName="parTransOne" presStyleCnt="0"/>
      <dgm:spPr/>
    </dgm:pt>
    <dgm:pt modelId="{23036CD6-1FB7-4F3B-AAD6-F32D400A6028}" type="pres">
      <dgm:prSet presAssocID="{AAE6F961-60D4-40EE-867B-095D4FF85703}" presName="horzOne" presStyleCnt="0"/>
      <dgm:spPr/>
    </dgm:pt>
    <dgm:pt modelId="{C61A071A-A9BF-4EEA-ACE3-D8D6EF00EF6F}" type="pres">
      <dgm:prSet presAssocID="{F8DF3FDE-AF4D-4412-97C0-AD3106232C09}" presName="vertTwo" presStyleCnt="0"/>
      <dgm:spPr/>
    </dgm:pt>
    <dgm:pt modelId="{778CD97E-47BD-4B1C-A848-3BDEF796609E}" type="pres">
      <dgm:prSet presAssocID="{F8DF3FDE-AF4D-4412-97C0-AD3106232C09}" presName="txTwo" presStyleLbl="node2" presStyleIdx="0" presStyleCnt="5">
        <dgm:presLayoutVars>
          <dgm:chPref val="3"/>
        </dgm:presLayoutVars>
      </dgm:prSet>
      <dgm:spPr/>
      <dgm:t>
        <a:bodyPr/>
        <a:lstStyle/>
        <a:p>
          <a:endParaRPr lang="en-US"/>
        </a:p>
      </dgm:t>
    </dgm:pt>
    <dgm:pt modelId="{A89326A9-7C59-404F-9A4D-073076FF89F6}" type="pres">
      <dgm:prSet presAssocID="{F8DF3FDE-AF4D-4412-97C0-AD3106232C09}" presName="horzTwo" presStyleCnt="0"/>
      <dgm:spPr/>
    </dgm:pt>
    <dgm:pt modelId="{24B67D74-FAAA-4174-AD0F-637EBDBA4135}" type="pres">
      <dgm:prSet presAssocID="{A81D8629-BF3E-45A9-8B2C-C93D35E028B0}" presName="sibSpaceTwo" presStyleCnt="0"/>
      <dgm:spPr/>
    </dgm:pt>
    <dgm:pt modelId="{2D8D52C9-EB19-41E2-AFA9-1076689674F5}" type="pres">
      <dgm:prSet presAssocID="{B3D70C4D-ECFD-44AB-A855-BACCDF4B2582}" presName="vertTwo" presStyleCnt="0"/>
      <dgm:spPr/>
    </dgm:pt>
    <dgm:pt modelId="{BB9BDE55-993C-48CB-99E2-4F11D648B5AA}" type="pres">
      <dgm:prSet presAssocID="{B3D70C4D-ECFD-44AB-A855-BACCDF4B2582}" presName="txTwo" presStyleLbl="node2" presStyleIdx="1" presStyleCnt="5">
        <dgm:presLayoutVars>
          <dgm:chPref val="3"/>
        </dgm:presLayoutVars>
      </dgm:prSet>
      <dgm:spPr/>
      <dgm:t>
        <a:bodyPr/>
        <a:lstStyle/>
        <a:p>
          <a:endParaRPr lang="en-US"/>
        </a:p>
      </dgm:t>
    </dgm:pt>
    <dgm:pt modelId="{A12ED6E9-952F-4843-9889-7E480975C95F}" type="pres">
      <dgm:prSet presAssocID="{B3D70C4D-ECFD-44AB-A855-BACCDF4B2582}" presName="horzTwo" presStyleCnt="0"/>
      <dgm:spPr/>
    </dgm:pt>
    <dgm:pt modelId="{739539D1-0E7A-4B68-AF94-3A7F6AE4D6B3}" type="pres">
      <dgm:prSet presAssocID="{89743387-2247-49D5-BA58-341C5101F4A4}" presName="sibSpaceTwo" presStyleCnt="0"/>
      <dgm:spPr/>
    </dgm:pt>
    <dgm:pt modelId="{68717AE7-B1A5-44B5-A066-9E9C3294734A}" type="pres">
      <dgm:prSet presAssocID="{F5A79564-F928-4C12-BBDC-BCD70578639A}" presName="vertTwo" presStyleCnt="0"/>
      <dgm:spPr/>
    </dgm:pt>
    <dgm:pt modelId="{574D0742-A26C-49DD-8EF6-AAA40AEECB42}" type="pres">
      <dgm:prSet presAssocID="{F5A79564-F928-4C12-BBDC-BCD70578639A}" presName="txTwo" presStyleLbl="node2" presStyleIdx="2" presStyleCnt="5">
        <dgm:presLayoutVars>
          <dgm:chPref val="3"/>
        </dgm:presLayoutVars>
      </dgm:prSet>
      <dgm:spPr/>
      <dgm:t>
        <a:bodyPr/>
        <a:lstStyle/>
        <a:p>
          <a:endParaRPr lang="en-US"/>
        </a:p>
      </dgm:t>
    </dgm:pt>
    <dgm:pt modelId="{A86F6D7A-5A11-43F2-8A3E-0252E53A3A54}" type="pres">
      <dgm:prSet presAssocID="{F5A79564-F928-4C12-BBDC-BCD70578639A}" presName="horzTwo" presStyleCnt="0"/>
      <dgm:spPr/>
    </dgm:pt>
    <dgm:pt modelId="{8ADCBECA-5345-4A37-A765-3A8694DD81BD}" type="pres">
      <dgm:prSet presAssocID="{D9A539FE-AE93-400A-B9F9-F580B9147019}" presName="sibSpaceTwo" presStyleCnt="0"/>
      <dgm:spPr/>
    </dgm:pt>
    <dgm:pt modelId="{87D8F22F-998F-43C7-B995-7469B1349930}" type="pres">
      <dgm:prSet presAssocID="{7A9CE63A-D261-4930-9314-687908BCD61D}" presName="vertTwo" presStyleCnt="0"/>
      <dgm:spPr/>
    </dgm:pt>
    <dgm:pt modelId="{8029D68B-A11D-4DBF-89FF-5FC36596172E}" type="pres">
      <dgm:prSet presAssocID="{7A9CE63A-D261-4930-9314-687908BCD61D}" presName="txTwo" presStyleLbl="node2" presStyleIdx="3" presStyleCnt="5">
        <dgm:presLayoutVars>
          <dgm:chPref val="3"/>
        </dgm:presLayoutVars>
      </dgm:prSet>
      <dgm:spPr/>
      <dgm:t>
        <a:bodyPr/>
        <a:lstStyle/>
        <a:p>
          <a:endParaRPr lang="en-US"/>
        </a:p>
      </dgm:t>
    </dgm:pt>
    <dgm:pt modelId="{034A6FCD-F421-492C-9BDE-4EEC8CFBBD3E}" type="pres">
      <dgm:prSet presAssocID="{7A9CE63A-D261-4930-9314-687908BCD61D}" presName="horzTwo" presStyleCnt="0"/>
      <dgm:spPr/>
    </dgm:pt>
    <dgm:pt modelId="{5EF8B51A-D767-42AB-AAE9-65596F02888F}" type="pres">
      <dgm:prSet presAssocID="{86AF0B43-D4D3-4642-8CD1-59B30B8A3868}" presName="sibSpaceTwo" presStyleCnt="0"/>
      <dgm:spPr/>
    </dgm:pt>
    <dgm:pt modelId="{0855482C-B953-48B1-A7F9-81433E4C4E79}" type="pres">
      <dgm:prSet presAssocID="{06CBAEDF-4F83-4D00-877D-2D1BE9EA842B}" presName="vertTwo" presStyleCnt="0"/>
      <dgm:spPr/>
    </dgm:pt>
    <dgm:pt modelId="{5EE3B0D9-CE62-4DD8-8246-BEE1F02AF9EF}" type="pres">
      <dgm:prSet presAssocID="{06CBAEDF-4F83-4D00-877D-2D1BE9EA842B}" presName="txTwo" presStyleLbl="node2" presStyleIdx="4" presStyleCnt="5">
        <dgm:presLayoutVars>
          <dgm:chPref val="3"/>
        </dgm:presLayoutVars>
      </dgm:prSet>
      <dgm:spPr/>
      <dgm:t>
        <a:bodyPr/>
        <a:lstStyle/>
        <a:p>
          <a:endParaRPr lang="en-US"/>
        </a:p>
      </dgm:t>
    </dgm:pt>
    <dgm:pt modelId="{925F6720-2D7D-4023-95C4-BC638572A4B0}" type="pres">
      <dgm:prSet presAssocID="{06CBAEDF-4F83-4D00-877D-2D1BE9EA842B}" presName="horzTwo" presStyleCnt="0"/>
      <dgm:spPr/>
    </dgm:pt>
  </dgm:ptLst>
  <dgm:cxnLst>
    <dgm:cxn modelId="{13DA36A3-7FFD-49BF-95ED-9C3A1F05393D}" type="presOf" srcId="{B3D70C4D-ECFD-44AB-A855-BACCDF4B2582}" destId="{BB9BDE55-993C-48CB-99E2-4F11D648B5AA}" srcOrd="0" destOrd="0" presId="urn:microsoft.com/office/officeart/2005/8/layout/hierarchy4"/>
    <dgm:cxn modelId="{107D9792-F89A-4A21-97D3-2FF0B00E2129}" type="presOf" srcId="{7A9CE63A-D261-4930-9314-687908BCD61D}" destId="{8029D68B-A11D-4DBF-89FF-5FC36596172E}" srcOrd="0" destOrd="0" presId="urn:microsoft.com/office/officeart/2005/8/layout/hierarchy4"/>
    <dgm:cxn modelId="{88B9EFB7-5A29-42CF-A721-7384CFC0B278}" type="presOf" srcId="{F5A79564-F928-4C12-BBDC-BCD70578639A}" destId="{574D0742-A26C-49DD-8EF6-AAA40AEECB42}" srcOrd="0" destOrd="0" presId="urn:microsoft.com/office/officeart/2005/8/layout/hierarchy4"/>
    <dgm:cxn modelId="{CA731BBB-A146-441B-B878-059D3B21CAF1}" type="presOf" srcId="{06CBAEDF-4F83-4D00-877D-2D1BE9EA842B}" destId="{5EE3B0D9-CE62-4DD8-8246-BEE1F02AF9EF}" srcOrd="0" destOrd="0" presId="urn:microsoft.com/office/officeart/2005/8/layout/hierarchy4"/>
    <dgm:cxn modelId="{12B294D2-25C0-461F-BC76-D632B3A32F4E}" type="presOf" srcId="{F8DF3FDE-AF4D-4412-97C0-AD3106232C09}" destId="{778CD97E-47BD-4B1C-A848-3BDEF796609E}" srcOrd="0" destOrd="0" presId="urn:microsoft.com/office/officeart/2005/8/layout/hierarchy4"/>
    <dgm:cxn modelId="{5C492A96-7CFF-4234-917E-DBF58B17F7EA}" type="presOf" srcId="{6779DEFD-430B-42C6-933C-531AA7AC9F99}" destId="{4D5B6B81-677C-4DD8-8E47-B56DBABCB8DE}" srcOrd="0" destOrd="0" presId="urn:microsoft.com/office/officeart/2005/8/layout/hierarchy4"/>
    <dgm:cxn modelId="{2AB97794-B15E-496C-876D-F2CF8A7D6395}" srcId="{AAE6F961-60D4-40EE-867B-095D4FF85703}" destId="{7A9CE63A-D261-4930-9314-687908BCD61D}" srcOrd="3" destOrd="0" parTransId="{65369EC9-D763-4BB2-8ADB-9459DC612239}" sibTransId="{86AF0B43-D4D3-4642-8CD1-59B30B8A3868}"/>
    <dgm:cxn modelId="{15781052-9A5A-467A-8447-85E2127FEB38}" srcId="{AAE6F961-60D4-40EE-867B-095D4FF85703}" destId="{F5A79564-F928-4C12-BBDC-BCD70578639A}" srcOrd="2" destOrd="0" parTransId="{5A94DC5A-0825-4C42-BF02-91B3976390FB}" sibTransId="{D9A539FE-AE93-400A-B9F9-F580B9147019}"/>
    <dgm:cxn modelId="{BDCCAC9B-82B2-4833-B1A9-9B3AE217B693}" srcId="{AAE6F961-60D4-40EE-867B-095D4FF85703}" destId="{B3D70C4D-ECFD-44AB-A855-BACCDF4B2582}" srcOrd="1" destOrd="0" parTransId="{EFA7D3AF-77CB-4716-B115-418D06AB09FC}" sibTransId="{89743387-2247-49D5-BA58-341C5101F4A4}"/>
    <dgm:cxn modelId="{C15409AA-3450-46B5-9FC2-C10F38661445}" srcId="{AAE6F961-60D4-40EE-867B-095D4FF85703}" destId="{06CBAEDF-4F83-4D00-877D-2D1BE9EA842B}" srcOrd="4" destOrd="0" parTransId="{54C4A7D0-9FF0-401C-B4B4-DA4CF20FFB98}" sibTransId="{ECF099FD-F476-4166-96A1-43E02FFEDDBB}"/>
    <dgm:cxn modelId="{46B95664-EA94-466B-AC1F-C4D74BFC166E}" srcId="{AAE6F961-60D4-40EE-867B-095D4FF85703}" destId="{F8DF3FDE-AF4D-4412-97C0-AD3106232C09}" srcOrd="0" destOrd="0" parTransId="{34F26459-99E0-4D7F-96E0-E24986B7B8B3}" sibTransId="{A81D8629-BF3E-45A9-8B2C-C93D35E028B0}"/>
    <dgm:cxn modelId="{3B4461FB-95B1-442A-A82E-9A432ACD3185}" type="presOf" srcId="{AAE6F961-60D4-40EE-867B-095D4FF85703}" destId="{E67B9834-808A-4E04-A384-1A717283A4FA}" srcOrd="0" destOrd="0" presId="urn:microsoft.com/office/officeart/2005/8/layout/hierarchy4"/>
    <dgm:cxn modelId="{385D9DAA-68AD-4070-A33A-1AD053FE4CA3}" srcId="{6779DEFD-430B-42C6-933C-531AA7AC9F99}" destId="{AAE6F961-60D4-40EE-867B-095D4FF85703}" srcOrd="0" destOrd="0" parTransId="{6CDCD462-C715-433D-99D3-7D2026847131}" sibTransId="{151D2D3D-5FBE-44DA-BD9C-A8250AC2C289}"/>
    <dgm:cxn modelId="{0B6344B6-3CC5-4B9E-911F-0758B35F7135}" type="presParOf" srcId="{4D5B6B81-677C-4DD8-8E47-B56DBABCB8DE}" destId="{DD806A6A-48A3-4387-88A9-408D4A4AB235}" srcOrd="0" destOrd="0" presId="urn:microsoft.com/office/officeart/2005/8/layout/hierarchy4"/>
    <dgm:cxn modelId="{151B7237-94B9-4DC3-ADCC-42039BABFC69}" type="presParOf" srcId="{DD806A6A-48A3-4387-88A9-408D4A4AB235}" destId="{E67B9834-808A-4E04-A384-1A717283A4FA}" srcOrd="0" destOrd="0" presId="urn:microsoft.com/office/officeart/2005/8/layout/hierarchy4"/>
    <dgm:cxn modelId="{FBEC5529-DEA5-43EF-8C90-F3B05FE45082}" type="presParOf" srcId="{DD806A6A-48A3-4387-88A9-408D4A4AB235}" destId="{C3327894-91BD-4404-96BA-69DEF717A0DC}" srcOrd="1" destOrd="0" presId="urn:microsoft.com/office/officeart/2005/8/layout/hierarchy4"/>
    <dgm:cxn modelId="{EFAB05D6-061D-4CC6-80D4-30B662A278AA}" type="presParOf" srcId="{DD806A6A-48A3-4387-88A9-408D4A4AB235}" destId="{23036CD6-1FB7-4F3B-AAD6-F32D400A6028}" srcOrd="2" destOrd="0" presId="urn:microsoft.com/office/officeart/2005/8/layout/hierarchy4"/>
    <dgm:cxn modelId="{25CBDB48-393F-4B70-93EA-A9114C4A4365}" type="presParOf" srcId="{23036CD6-1FB7-4F3B-AAD6-F32D400A6028}" destId="{C61A071A-A9BF-4EEA-ACE3-D8D6EF00EF6F}" srcOrd="0" destOrd="0" presId="urn:microsoft.com/office/officeart/2005/8/layout/hierarchy4"/>
    <dgm:cxn modelId="{4B0234D2-5F54-48E1-B9D1-582B589BDB48}" type="presParOf" srcId="{C61A071A-A9BF-4EEA-ACE3-D8D6EF00EF6F}" destId="{778CD97E-47BD-4B1C-A848-3BDEF796609E}" srcOrd="0" destOrd="0" presId="urn:microsoft.com/office/officeart/2005/8/layout/hierarchy4"/>
    <dgm:cxn modelId="{44F59A8E-34FA-4304-976C-6911251104EC}" type="presParOf" srcId="{C61A071A-A9BF-4EEA-ACE3-D8D6EF00EF6F}" destId="{A89326A9-7C59-404F-9A4D-073076FF89F6}" srcOrd="1" destOrd="0" presId="urn:microsoft.com/office/officeart/2005/8/layout/hierarchy4"/>
    <dgm:cxn modelId="{A430C01D-7676-4C69-BCC5-593AD3E373D9}" type="presParOf" srcId="{23036CD6-1FB7-4F3B-AAD6-F32D400A6028}" destId="{24B67D74-FAAA-4174-AD0F-637EBDBA4135}" srcOrd="1" destOrd="0" presId="urn:microsoft.com/office/officeart/2005/8/layout/hierarchy4"/>
    <dgm:cxn modelId="{38659BA6-702D-407A-93BF-59DCF46CCF11}" type="presParOf" srcId="{23036CD6-1FB7-4F3B-AAD6-F32D400A6028}" destId="{2D8D52C9-EB19-41E2-AFA9-1076689674F5}" srcOrd="2" destOrd="0" presId="urn:microsoft.com/office/officeart/2005/8/layout/hierarchy4"/>
    <dgm:cxn modelId="{B6774ED2-7ED9-4651-B9A2-9B129EDDB30F}" type="presParOf" srcId="{2D8D52C9-EB19-41E2-AFA9-1076689674F5}" destId="{BB9BDE55-993C-48CB-99E2-4F11D648B5AA}" srcOrd="0" destOrd="0" presId="urn:microsoft.com/office/officeart/2005/8/layout/hierarchy4"/>
    <dgm:cxn modelId="{35A78180-19AA-474E-B75E-3EF490279167}" type="presParOf" srcId="{2D8D52C9-EB19-41E2-AFA9-1076689674F5}" destId="{A12ED6E9-952F-4843-9889-7E480975C95F}" srcOrd="1" destOrd="0" presId="urn:microsoft.com/office/officeart/2005/8/layout/hierarchy4"/>
    <dgm:cxn modelId="{1AA710F7-640D-47D7-9216-EA73274929B5}" type="presParOf" srcId="{23036CD6-1FB7-4F3B-AAD6-F32D400A6028}" destId="{739539D1-0E7A-4B68-AF94-3A7F6AE4D6B3}" srcOrd="3" destOrd="0" presId="urn:microsoft.com/office/officeart/2005/8/layout/hierarchy4"/>
    <dgm:cxn modelId="{E6E20CD9-224D-4117-900A-2154AFE379BC}" type="presParOf" srcId="{23036CD6-1FB7-4F3B-AAD6-F32D400A6028}" destId="{68717AE7-B1A5-44B5-A066-9E9C3294734A}" srcOrd="4" destOrd="0" presId="urn:microsoft.com/office/officeart/2005/8/layout/hierarchy4"/>
    <dgm:cxn modelId="{D804ECBA-03EA-4CA7-BEB7-7D8B963B7CFF}" type="presParOf" srcId="{68717AE7-B1A5-44B5-A066-9E9C3294734A}" destId="{574D0742-A26C-49DD-8EF6-AAA40AEECB42}" srcOrd="0" destOrd="0" presId="urn:microsoft.com/office/officeart/2005/8/layout/hierarchy4"/>
    <dgm:cxn modelId="{05AC3480-B12B-4C88-9A59-5C599F8653EB}" type="presParOf" srcId="{68717AE7-B1A5-44B5-A066-9E9C3294734A}" destId="{A86F6D7A-5A11-43F2-8A3E-0252E53A3A54}" srcOrd="1" destOrd="0" presId="urn:microsoft.com/office/officeart/2005/8/layout/hierarchy4"/>
    <dgm:cxn modelId="{7773EA78-66D9-4E5E-AF29-EE1C5B92CA89}" type="presParOf" srcId="{23036CD6-1FB7-4F3B-AAD6-F32D400A6028}" destId="{8ADCBECA-5345-4A37-A765-3A8694DD81BD}" srcOrd="5" destOrd="0" presId="urn:microsoft.com/office/officeart/2005/8/layout/hierarchy4"/>
    <dgm:cxn modelId="{6B42D196-F6B6-4C9F-8D27-F8E82118DC33}" type="presParOf" srcId="{23036CD6-1FB7-4F3B-AAD6-F32D400A6028}" destId="{87D8F22F-998F-43C7-B995-7469B1349930}" srcOrd="6" destOrd="0" presId="urn:microsoft.com/office/officeart/2005/8/layout/hierarchy4"/>
    <dgm:cxn modelId="{3E9575AE-8E13-434A-B30A-6F72A39E10E1}" type="presParOf" srcId="{87D8F22F-998F-43C7-B995-7469B1349930}" destId="{8029D68B-A11D-4DBF-89FF-5FC36596172E}" srcOrd="0" destOrd="0" presId="urn:microsoft.com/office/officeart/2005/8/layout/hierarchy4"/>
    <dgm:cxn modelId="{9B539D08-B4AD-4810-9D0A-C9FE576EC64D}" type="presParOf" srcId="{87D8F22F-998F-43C7-B995-7469B1349930}" destId="{034A6FCD-F421-492C-9BDE-4EEC8CFBBD3E}" srcOrd="1" destOrd="0" presId="urn:microsoft.com/office/officeart/2005/8/layout/hierarchy4"/>
    <dgm:cxn modelId="{D3F2E2B2-AA59-403A-8DFF-8527DC2FA674}" type="presParOf" srcId="{23036CD6-1FB7-4F3B-AAD6-F32D400A6028}" destId="{5EF8B51A-D767-42AB-AAE9-65596F02888F}" srcOrd="7" destOrd="0" presId="urn:microsoft.com/office/officeart/2005/8/layout/hierarchy4"/>
    <dgm:cxn modelId="{8F9EE60D-C642-41FA-A693-AACF2260D8CB}" type="presParOf" srcId="{23036CD6-1FB7-4F3B-AAD6-F32D400A6028}" destId="{0855482C-B953-48B1-A7F9-81433E4C4E79}" srcOrd="8" destOrd="0" presId="urn:microsoft.com/office/officeart/2005/8/layout/hierarchy4"/>
    <dgm:cxn modelId="{FC5ABC26-DB47-4A08-9572-9767CD9E42B0}" type="presParOf" srcId="{0855482C-B953-48B1-A7F9-81433E4C4E79}" destId="{5EE3B0D9-CE62-4DD8-8246-BEE1F02AF9EF}" srcOrd="0" destOrd="0" presId="urn:microsoft.com/office/officeart/2005/8/layout/hierarchy4"/>
    <dgm:cxn modelId="{CCF60611-8231-40C9-909B-3CDF3C2D7790}" type="presParOf" srcId="{0855482C-B953-48B1-A7F9-81433E4C4E79}" destId="{925F6720-2D7D-4023-95C4-BC638572A4B0}"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B51F94-BE43-408F-BA21-817B2344C4EB}" type="doc">
      <dgm:prSet loTypeId="urn:microsoft.com/office/officeart/2005/8/layout/radial3" loCatId="relationship" qsTypeId="urn:microsoft.com/office/officeart/2005/8/quickstyle/simple1" qsCatId="simple" csTypeId="urn:microsoft.com/office/officeart/2005/8/colors/colorful3" csCatId="colorful" phldr="1"/>
      <dgm:spPr/>
      <dgm:t>
        <a:bodyPr/>
        <a:lstStyle/>
        <a:p>
          <a:endParaRPr lang="en-GB"/>
        </a:p>
      </dgm:t>
    </dgm:pt>
    <dgm:pt modelId="{A7975875-B4EA-4FE0-8AF5-330338BEAF15}">
      <dgm:prSet phldrT="[Text]"/>
      <dgm:spPr/>
      <dgm:t>
        <a:bodyPr/>
        <a:lstStyle/>
        <a:p>
          <a:r>
            <a:rPr lang="en-GB" b="1" dirty="0">
              <a:latin typeface="Tisa Offc Serif Pro (Headings)"/>
            </a:rPr>
            <a:t>Changing Futures &amp; Multiple Disadvantage</a:t>
          </a:r>
        </a:p>
      </dgm:t>
    </dgm:pt>
    <dgm:pt modelId="{D80614CE-7170-4ED4-88E8-A6ED242F6FBD}" type="parTrans" cxnId="{FF7663DD-9000-427A-B158-0990910C7EB5}">
      <dgm:prSet/>
      <dgm:spPr/>
      <dgm:t>
        <a:bodyPr/>
        <a:lstStyle/>
        <a:p>
          <a:endParaRPr lang="en-GB"/>
        </a:p>
      </dgm:t>
    </dgm:pt>
    <dgm:pt modelId="{AB83234F-E64D-4642-9049-873196D32B8E}" type="sibTrans" cxnId="{FF7663DD-9000-427A-B158-0990910C7EB5}">
      <dgm:prSet/>
      <dgm:spPr/>
      <dgm:t>
        <a:bodyPr/>
        <a:lstStyle/>
        <a:p>
          <a:endParaRPr lang="en-GB"/>
        </a:p>
      </dgm:t>
    </dgm:pt>
    <dgm:pt modelId="{26AC7CBB-52CA-406A-A2B9-2C0246839037}">
      <dgm:prSet phldrT="[Text]"/>
      <dgm:spPr/>
      <dgm:t>
        <a:bodyPr/>
        <a:lstStyle/>
        <a:p>
          <a:r>
            <a:rPr lang="en-GB" b="1" dirty="0"/>
            <a:t>Substance Misuse Strategy</a:t>
          </a:r>
          <a:endParaRPr lang="en-GB" dirty="0"/>
        </a:p>
      </dgm:t>
    </dgm:pt>
    <dgm:pt modelId="{F45B8DD6-4236-4D1C-83D6-D6BA6148BBEE}" type="parTrans" cxnId="{F630D22B-2678-4026-8B69-AC90B4DA2212}">
      <dgm:prSet/>
      <dgm:spPr/>
      <dgm:t>
        <a:bodyPr/>
        <a:lstStyle/>
        <a:p>
          <a:endParaRPr lang="en-GB"/>
        </a:p>
      </dgm:t>
    </dgm:pt>
    <dgm:pt modelId="{CD630320-3D0B-4082-ACD9-3AADA0FBB778}" type="sibTrans" cxnId="{F630D22B-2678-4026-8B69-AC90B4DA2212}">
      <dgm:prSet/>
      <dgm:spPr/>
      <dgm:t>
        <a:bodyPr/>
        <a:lstStyle/>
        <a:p>
          <a:endParaRPr lang="en-GB"/>
        </a:p>
      </dgm:t>
    </dgm:pt>
    <dgm:pt modelId="{BFDA65CA-9EE9-44DC-AFF4-F8646E156B7D}">
      <dgm:prSet phldrT="[Text]"/>
      <dgm:spPr/>
      <dgm:t>
        <a:bodyPr/>
        <a:lstStyle/>
        <a:p>
          <a:pPr>
            <a:buFont typeface="Arial" panose="020B0604020202020204" pitchFamily="34" charset="0"/>
            <a:buChar char="•"/>
          </a:pPr>
          <a:r>
            <a:rPr lang="en-GB" b="1" dirty="0"/>
            <a:t>Police Crime Plan</a:t>
          </a:r>
          <a:endParaRPr lang="en-GB" dirty="0"/>
        </a:p>
      </dgm:t>
    </dgm:pt>
    <dgm:pt modelId="{85DAA67F-8F0B-4A6F-BB91-FC3F901D789E}" type="parTrans" cxnId="{2C6A2C78-3D4B-4049-9752-F8E708B442AE}">
      <dgm:prSet/>
      <dgm:spPr/>
      <dgm:t>
        <a:bodyPr/>
        <a:lstStyle/>
        <a:p>
          <a:endParaRPr lang="en-GB"/>
        </a:p>
      </dgm:t>
    </dgm:pt>
    <dgm:pt modelId="{7B719D52-9A18-46B2-84DD-51D920921FA1}" type="sibTrans" cxnId="{2C6A2C78-3D4B-4049-9752-F8E708B442AE}">
      <dgm:prSet/>
      <dgm:spPr/>
      <dgm:t>
        <a:bodyPr/>
        <a:lstStyle/>
        <a:p>
          <a:endParaRPr lang="en-GB"/>
        </a:p>
      </dgm:t>
    </dgm:pt>
    <dgm:pt modelId="{CBC77D9F-EE4C-4D64-B44C-CEAFD2561330}">
      <dgm:prSet phldrT="[Text]"/>
      <dgm:spPr/>
      <dgm:t>
        <a:bodyPr/>
        <a:lstStyle/>
        <a:p>
          <a:pPr>
            <a:buFont typeface="Arial" panose="020B0604020202020204" pitchFamily="34" charset="0"/>
            <a:buChar char="•"/>
          </a:pPr>
          <a:r>
            <a:rPr lang="en-GB" b="1" dirty="0"/>
            <a:t>Adult Safeguarding Strategy </a:t>
          </a:r>
          <a:endParaRPr lang="en-GB" dirty="0"/>
        </a:p>
      </dgm:t>
    </dgm:pt>
    <dgm:pt modelId="{15906888-9F21-483A-82CF-2898109285F9}" type="parTrans" cxnId="{63934CB8-128E-40AB-A705-EC02C5007117}">
      <dgm:prSet/>
      <dgm:spPr/>
      <dgm:t>
        <a:bodyPr/>
        <a:lstStyle/>
        <a:p>
          <a:endParaRPr lang="en-GB"/>
        </a:p>
      </dgm:t>
    </dgm:pt>
    <dgm:pt modelId="{414A52E9-8D7B-4A1A-8EA8-1059A760B778}" type="sibTrans" cxnId="{63934CB8-128E-40AB-A705-EC02C5007117}">
      <dgm:prSet/>
      <dgm:spPr/>
      <dgm:t>
        <a:bodyPr/>
        <a:lstStyle/>
        <a:p>
          <a:endParaRPr lang="en-GB"/>
        </a:p>
      </dgm:t>
    </dgm:pt>
    <dgm:pt modelId="{F75D7563-1A29-4C8C-AA7D-D692ADE2A9D6}">
      <dgm:prSet phldrT="[Text]"/>
      <dgm:spPr/>
      <dgm:t>
        <a:bodyPr/>
        <a:lstStyle/>
        <a:p>
          <a:pPr>
            <a:buFont typeface="Arial" panose="020B0604020202020204" pitchFamily="34" charset="0"/>
            <a:buChar char="•"/>
          </a:pPr>
          <a:r>
            <a:rPr lang="en-GB" b="1" dirty="0"/>
            <a:t>Mental Health Partnership</a:t>
          </a:r>
          <a:endParaRPr lang="en-GB" dirty="0"/>
        </a:p>
      </dgm:t>
    </dgm:pt>
    <dgm:pt modelId="{539844F3-EFD2-4317-8476-3E7CB153DBE1}" type="parTrans" cxnId="{6F93CE38-6A30-43E9-B522-A47306738E2B}">
      <dgm:prSet/>
      <dgm:spPr/>
      <dgm:t>
        <a:bodyPr/>
        <a:lstStyle/>
        <a:p>
          <a:endParaRPr lang="en-GB"/>
        </a:p>
      </dgm:t>
    </dgm:pt>
    <dgm:pt modelId="{49533CCC-1E9C-4351-A91D-D0A0C9B7A32E}" type="sibTrans" cxnId="{6F93CE38-6A30-43E9-B522-A47306738E2B}">
      <dgm:prSet/>
      <dgm:spPr/>
      <dgm:t>
        <a:bodyPr/>
        <a:lstStyle/>
        <a:p>
          <a:endParaRPr lang="en-GB"/>
        </a:p>
      </dgm:t>
    </dgm:pt>
    <dgm:pt modelId="{7791CA8C-FEA1-432D-A8D8-148180B57EF5}">
      <dgm:prSet/>
      <dgm:spPr/>
      <dgm:t>
        <a:bodyPr/>
        <a:lstStyle/>
        <a:p>
          <a:r>
            <a:rPr lang="en-GB" b="1" dirty="0"/>
            <a:t>Domestic &amp; Sexual  Abuse Strategy</a:t>
          </a:r>
          <a:endParaRPr lang="en-GB" dirty="0"/>
        </a:p>
      </dgm:t>
    </dgm:pt>
    <dgm:pt modelId="{EB61C9D6-E6FE-418C-8E92-61B0EBC46CC9}" type="parTrans" cxnId="{FF4D0B96-0A26-4FEA-8DA0-AFBDB866AA59}">
      <dgm:prSet/>
      <dgm:spPr/>
      <dgm:t>
        <a:bodyPr/>
        <a:lstStyle/>
        <a:p>
          <a:endParaRPr lang="en-GB"/>
        </a:p>
      </dgm:t>
    </dgm:pt>
    <dgm:pt modelId="{689C8813-02B9-43AB-B532-75F2C3B352C1}" type="sibTrans" cxnId="{FF4D0B96-0A26-4FEA-8DA0-AFBDB866AA59}">
      <dgm:prSet/>
      <dgm:spPr/>
      <dgm:t>
        <a:bodyPr/>
        <a:lstStyle/>
        <a:p>
          <a:endParaRPr lang="en-GB"/>
        </a:p>
      </dgm:t>
    </dgm:pt>
    <dgm:pt modelId="{5F66CB43-1447-49D9-BC84-08BD6DB2B1DC}">
      <dgm:prSet/>
      <dgm:spPr/>
      <dgm:t>
        <a:bodyPr/>
        <a:lstStyle/>
        <a:p>
          <a:r>
            <a:rPr lang="en-GB" b="1"/>
            <a:t>Health &amp; Wellbeing Strategy</a:t>
          </a:r>
          <a:endParaRPr lang="en-GB" b="1" dirty="0"/>
        </a:p>
      </dgm:t>
    </dgm:pt>
    <dgm:pt modelId="{71F18E30-F247-4B71-A5A4-4A23C2086B08}" type="parTrans" cxnId="{D3DF56A4-B7D8-4E49-859B-DB45439D4BB1}">
      <dgm:prSet/>
      <dgm:spPr/>
      <dgm:t>
        <a:bodyPr/>
        <a:lstStyle/>
        <a:p>
          <a:endParaRPr lang="en-GB"/>
        </a:p>
      </dgm:t>
    </dgm:pt>
    <dgm:pt modelId="{D80FDCAC-4A2F-4A22-BF20-3765DF6564A3}" type="sibTrans" cxnId="{D3DF56A4-B7D8-4E49-859B-DB45439D4BB1}">
      <dgm:prSet/>
      <dgm:spPr/>
      <dgm:t>
        <a:bodyPr/>
        <a:lstStyle/>
        <a:p>
          <a:endParaRPr lang="en-GB"/>
        </a:p>
      </dgm:t>
    </dgm:pt>
    <dgm:pt modelId="{95BD7CDF-F428-431B-9566-4B9D00C782CA}">
      <dgm:prSet/>
      <dgm:spPr/>
      <dgm:t>
        <a:bodyPr/>
        <a:lstStyle/>
        <a:p>
          <a:r>
            <a:rPr lang="en-GB" b="1" dirty="0"/>
            <a:t>Inclusion Health Framework (NHS) </a:t>
          </a:r>
          <a:endParaRPr lang="en-GB" dirty="0"/>
        </a:p>
      </dgm:t>
    </dgm:pt>
    <dgm:pt modelId="{470137FF-9FC8-4829-8BE7-026485EF9475}" type="parTrans" cxnId="{EC7E98E6-8FB3-41B2-B862-2A9E6A2D7F33}">
      <dgm:prSet/>
      <dgm:spPr/>
      <dgm:t>
        <a:bodyPr/>
        <a:lstStyle/>
        <a:p>
          <a:endParaRPr lang="en-GB"/>
        </a:p>
      </dgm:t>
    </dgm:pt>
    <dgm:pt modelId="{ABD0B651-B555-45C0-901C-7C2BF76E69B8}" type="sibTrans" cxnId="{EC7E98E6-8FB3-41B2-B862-2A9E6A2D7F33}">
      <dgm:prSet/>
      <dgm:spPr/>
      <dgm:t>
        <a:bodyPr/>
        <a:lstStyle/>
        <a:p>
          <a:endParaRPr lang="en-GB"/>
        </a:p>
      </dgm:t>
    </dgm:pt>
    <dgm:pt modelId="{6B508AC8-BEB7-4C98-9521-A4ADBA9EC081}">
      <dgm:prSet/>
      <dgm:spPr/>
      <dgm:t>
        <a:bodyPr/>
        <a:lstStyle/>
        <a:p>
          <a:r>
            <a:rPr lang="en-GB" b="1" dirty="0"/>
            <a:t>Female Offender Strategy</a:t>
          </a:r>
        </a:p>
      </dgm:t>
    </dgm:pt>
    <dgm:pt modelId="{BFDC3E01-F8EB-4792-B1EC-03A8B8332FA0}" type="parTrans" cxnId="{96813988-34C1-475D-B92B-67083C0C59F3}">
      <dgm:prSet/>
      <dgm:spPr/>
      <dgm:t>
        <a:bodyPr/>
        <a:lstStyle/>
        <a:p>
          <a:endParaRPr lang="en-GB"/>
        </a:p>
      </dgm:t>
    </dgm:pt>
    <dgm:pt modelId="{E3C537AD-6F34-4708-B1FF-69FD5B6997E5}" type="sibTrans" cxnId="{96813988-34C1-475D-B92B-67083C0C59F3}">
      <dgm:prSet/>
      <dgm:spPr/>
      <dgm:t>
        <a:bodyPr/>
        <a:lstStyle/>
        <a:p>
          <a:endParaRPr lang="en-GB"/>
        </a:p>
      </dgm:t>
    </dgm:pt>
    <dgm:pt modelId="{CE71027A-F44B-4B94-B599-38D96F940312}">
      <dgm:prSet/>
      <dgm:spPr/>
      <dgm:t>
        <a:bodyPr/>
        <a:lstStyle/>
        <a:p>
          <a:r>
            <a:rPr lang="en-GB" b="1" dirty="0"/>
            <a:t>Homeless Prevention &amp; Rough Sleeper Strategy </a:t>
          </a:r>
        </a:p>
      </dgm:t>
    </dgm:pt>
    <dgm:pt modelId="{771939B6-099A-4DEB-A017-C0DDCBAB753F}" type="parTrans" cxnId="{D7524F63-D7FB-4F6B-A163-D53860EF2295}">
      <dgm:prSet/>
      <dgm:spPr/>
      <dgm:t>
        <a:bodyPr/>
        <a:lstStyle/>
        <a:p>
          <a:endParaRPr lang="en-GB"/>
        </a:p>
      </dgm:t>
    </dgm:pt>
    <dgm:pt modelId="{7D293933-8E67-4503-956C-C00E3611C930}" type="sibTrans" cxnId="{D7524F63-D7FB-4F6B-A163-D53860EF2295}">
      <dgm:prSet/>
      <dgm:spPr/>
      <dgm:t>
        <a:bodyPr/>
        <a:lstStyle/>
        <a:p>
          <a:endParaRPr lang="en-GB"/>
        </a:p>
      </dgm:t>
    </dgm:pt>
    <dgm:pt modelId="{4027633A-C65B-4351-9170-73DF580A8574}">
      <dgm:prSet/>
      <dgm:spPr/>
      <dgm:t>
        <a:bodyPr/>
        <a:lstStyle/>
        <a:p>
          <a:r>
            <a:rPr lang="en-GB" b="1" dirty="0"/>
            <a:t>Combatting Drugs Partnership</a:t>
          </a:r>
        </a:p>
      </dgm:t>
    </dgm:pt>
    <dgm:pt modelId="{2C8DEFF4-5B6C-49D3-B711-D66D23D56FC5}" type="parTrans" cxnId="{F6FB7C42-AC9D-4777-A8D1-CF92CEA4266C}">
      <dgm:prSet/>
      <dgm:spPr/>
      <dgm:t>
        <a:bodyPr/>
        <a:lstStyle/>
        <a:p>
          <a:endParaRPr lang="en-GB"/>
        </a:p>
      </dgm:t>
    </dgm:pt>
    <dgm:pt modelId="{F040E1C6-EBAA-4113-87E2-A76093E6CC28}" type="sibTrans" cxnId="{F6FB7C42-AC9D-4777-A8D1-CF92CEA4266C}">
      <dgm:prSet/>
      <dgm:spPr/>
      <dgm:t>
        <a:bodyPr/>
        <a:lstStyle/>
        <a:p>
          <a:endParaRPr lang="en-GB"/>
        </a:p>
      </dgm:t>
    </dgm:pt>
    <dgm:pt modelId="{8BB0A155-EBC5-4010-B438-5DE9555E46F5}">
      <dgm:prSet/>
      <dgm:spPr/>
      <dgm:t>
        <a:bodyPr/>
        <a:lstStyle/>
        <a:p>
          <a:r>
            <a:rPr lang="en-GB" b="1" dirty="0"/>
            <a:t>Safer Sheffield Partnership</a:t>
          </a:r>
        </a:p>
      </dgm:t>
    </dgm:pt>
    <dgm:pt modelId="{B73DCE87-ABDD-4909-A041-01376CD38114}" type="parTrans" cxnId="{869E6400-AE1C-48E1-9F33-3AB26E5433AF}">
      <dgm:prSet/>
      <dgm:spPr/>
      <dgm:t>
        <a:bodyPr/>
        <a:lstStyle/>
        <a:p>
          <a:endParaRPr lang="en-GB"/>
        </a:p>
      </dgm:t>
    </dgm:pt>
    <dgm:pt modelId="{7D3AA83F-7C81-4F35-9527-B24B7311016B}" type="sibTrans" cxnId="{869E6400-AE1C-48E1-9F33-3AB26E5433AF}">
      <dgm:prSet/>
      <dgm:spPr/>
      <dgm:t>
        <a:bodyPr/>
        <a:lstStyle/>
        <a:p>
          <a:endParaRPr lang="en-GB"/>
        </a:p>
      </dgm:t>
    </dgm:pt>
    <dgm:pt modelId="{7BBF088D-EF9B-4BEB-A416-3B81839E9027}">
      <dgm:prSet/>
      <dgm:spPr/>
      <dgm:t>
        <a:bodyPr/>
        <a:lstStyle/>
        <a:p>
          <a:r>
            <a:rPr lang="en-GB" b="1" dirty="0"/>
            <a:t>SHSC Clinical and Social Care Strategy</a:t>
          </a:r>
        </a:p>
      </dgm:t>
    </dgm:pt>
    <dgm:pt modelId="{B73F5813-B29D-4DBC-9ACE-3DE9357DA769}" type="parTrans" cxnId="{CAB14426-F8E7-4F26-A4E8-BF83969F9539}">
      <dgm:prSet/>
      <dgm:spPr/>
      <dgm:t>
        <a:bodyPr/>
        <a:lstStyle/>
        <a:p>
          <a:endParaRPr lang="en-GB"/>
        </a:p>
      </dgm:t>
    </dgm:pt>
    <dgm:pt modelId="{66D54D53-8C75-4475-A0C6-11428643D023}" type="sibTrans" cxnId="{CAB14426-F8E7-4F26-A4E8-BF83969F9539}">
      <dgm:prSet/>
      <dgm:spPr/>
      <dgm:t>
        <a:bodyPr/>
        <a:lstStyle/>
        <a:p>
          <a:endParaRPr lang="en-GB"/>
        </a:p>
      </dgm:t>
    </dgm:pt>
    <dgm:pt modelId="{0ECEAFB7-459A-47D3-98CE-1D82CD9DCA75}" type="pres">
      <dgm:prSet presAssocID="{05B51F94-BE43-408F-BA21-817B2344C4EB}" presName="composite" presStyleCnt="0">
        <dgm:presLayoutVars>
          <dgm:chMax val="1"/>
          <dgm:dir/>
          <dgm:resizeHandles val="exact"/>
        </dgm:presLayoutVars>
      </dgm:prSet>
      <dgm:spPr/>
      <dgm:t>
        <a:bodyPr/>
        <a:lstStyle/>
        <a:p>
          <a:endParaRPr lang="en-US"/>
        </a:p>
      </dgm:t>
    </dgm:pt>
    <dgm:pt modelId="{F53293E4-5AA3-4F46-B9A8-C1B6E6D63B7B}" type="pres">
      <dgm:prSet presAssocID="{05B51F94-BE43-408F-BA21-817B2344C4EB}" presName="radial" presStyleCnt="0">
        <dgm:presLayoutVars>
          <dgm:animLvl val="ctr"/>
        </dgm:presLayoutVars>
      </dgm:prSet>
      <dgm:spPr/>
    </dgm:pt>
    <dgm:pt modelId="{68CC8FBC-E527-4BB9-A7F2-C455739B7C96}" type="pres">
      <dgm:prSet presAssocID="{A7975875-B4EA-4FE0-8AF5-330338BEAF15}" presName="centerShape" presStyleLbl="vennNode1" presStyleIdx="0" presStyleCnt="13"/>
      <dgm:spPr/>
      <dgm:t>
        <a:bodyPr/>
        <a:lstStyle/>
        <a:p>
          <a:endParaRPr lang="en-US"/>
        </a:p>
      </dgm:t>
    </dgm:pt>
    <dgm:pt modelId="{C67D8F85-829C-448A-BBCE-687FEC3ECCD4}" type="pres">
      <dgm:prSet presAssocID="{26AC7CBB-52CA-406A-A2B9-2C0246839037}" presName="node" presStyleLbl="vennNode1" presStyleIdx="1" presStyleCnt="13">
        <dgm:presLayoutVars>
          <dgm:bulletEnabled val="1"/>
        </dgm:presLayoutVars>
      </dgm:prSet>
      <dgm:spPr/>
      <dgm:t>
        <a:bodyPr/>
        <a:lstStyle/>
        <a:p>
          <a:endParaRPr lang="en-US"/>
        </a:p>
      </dgm:t>
    </dgm:pt>
    <dgm:pt modelId="{464A9DB8-32BD-488D-8C3B-11A289566B5B}" type="pres">
      <dgm:prSet presAssocID="{7BBF088D-EF9B-4BEB-A416-3B81839E9027}" presName="node" presStyleLbl="vennNode1" presStyleIdx="2" presStyleCnt="13">
        <dgm:presLayoutVars>
          <dgm:bulletEnabled val="1"/>
        </dgm:presLayoutVars>
      </dgm:prSet>
      <dgm:spPr/>
      <dgm:t>
        <a:bodyPr/>
        <a:lstStyle/>
        <a:p>
          <a:endParaRPr lang="en-US"/>
        </a:p>
      </dgm:t>
    </dgm:pt>
    <dgm:pt modelId="{035C20B3-0A32-4B43-ACC6-594129925DDF}" type="pres">
      <dgm:prSet presAssocID="{6B508AC8-BEB7-4C98-9521-A4ADBA9EC081}" presName="node" presStyleLbl="vennNode1" presStyleIdx="3" presStyleCnt="13">
        <dgm:presLayoutVars>
          <dgm:bulletEnabled val="1"/>
        </dgm:presLayoutVars>
      </dgm:prSet>
      <dgm:spPr/>
      <dgm:t>
        <a:bodyPr/>
        <a:lstStyle/>
        <a:p>
          <a:endParaRPr lang="en-US"/>
        </a:p>
      </dgm:t>
    </dgm:pt>
    <dgm:pt modelId="{A07E6DDA-74A2-4288-A8C0-02A750EDFFE7}" type="pres">
      <dgm:prSet presAssocID="{7791CA8C-FEA1-432D-A8D8-148180B57EF5}" presName="node" presStyleLbl="vennNode1" presStyleIdx="4" presStyleCnt="13">
        <dgm:presLayoutVars>
          <dgm:bulletEnabled val="1"/>
        </dgm:presLayoutVars>
      </dgm:prSet>
      <dgm:spPr/>
      <dgm:t>
        <a:bodyPr/>
        <a:lstStyle/>
        <a:p>
          <a:endParaRPr lang="en-US"/>
        </a:p>
      </dgm:t>
    </dgm:pt>
    <dgm:pt modelId="{5606F0FE-D6BF-4AB1-B265-09F614668152}" type="pres">
      <dgm:prSet presAssocID="{CE71027A-F44B-4B94-B599-38D96F940312}" presName="node" presStyleLbl="vennNode1" presStyleIdx="5" presStyleCnt="13">
        <dgm:presLayoutVars>
          <dgm:bulletEnabled val="1"/>
        </dgm:presLayoutVars>
      </dgm:prSet>
      <dgm:spPr/>
      <dgm:t>
        <a:bodyPr/>
        <a:lstStyle/>
        <a:p>
          <a:endParaRPr lang="en-US"/>
        </a:p>
      </dgm:t>
    </dgm:pt>
    <dgm:pt modelId="{1F5FA827-0960-4F56-ABCD-A1509DB51D72}" type="pres">
      <dgm:prSet presAssocID="{4027633A-C65B-4351-9170-73DF580A8574}" presName="node" presStyleLbl="vennNode1" presStyleIdx="6" presStyleCnt="13">
        <dgm:presLayoutVars>
          <dgm:bulletEnabled val="1"/>
        </dgm:presLayoutVars>
      </dgm:prSet>
      <dgm:spPr/>
      <dgm:t>
        <a:bodyPr/>
        <a:lstStyle/>
        <a:p>
          <a:endParaRPr lang="en-US"/>
        </a:p>
      </dgm:t>
    </dgm:pt>
    <dgm:pt modelId="{87455486-4D74-4C52-BED9-CA519B2CA2F6}" type="pres">
      <dgm:prSet presAssocID="{95BD7CDF-F428-431B-9566-4B9D00C782CA}" presName="node" presStyleLbl="vennNode1" presStyleIdx="7" presStyleCnt="13">
        <dgm:presLayoutVars>
          <dgm:bulletEnabled val="1"/>
        </dgm:presLayoutVars>
      </dgm:prSet>
      <dgm:spPr/>
      <dgm:t>
        <a:bodyPr/>
        <a:lstStyle/>
        <a:p>
          <a:endParaRPr lang="en-US"/>
        </a:p>
      </dgm:t>
    </dgm:pt>
    <dgm:pt modelId="{E91B594D-1221-4254-908E-D6C8351B668E}" type="pres">
      <dgm:prSet presAssocID="{5F66CB43-1447-49D9-BC84-08BD6DB2B1DC}" presName="node" presStyleLbl="vennNode1" presStyleIdx="8" presStyleCnt="13">
        <dgm:presLayoutVars>
          <dgm:bulletEnabled val="1"/>
        </dgm:presLayoutVars>
      </dgm:prSet>
      <dgm:spPr/>
      <dgm:t>
        <a:bodyPr/>
        <a:lstStyle/>
        <a:p>
          <a:endParaRPr lang="en-US"/>
        </a:p>
      </dgm:t>
    </dgm:pt>
    <dgm:pt modelId="{C96272F7-996C-43E4-B3A8-DB231FCFF3FB}" type="pres">
      <dgm:prSet presAssocID="{BFDA65CA-9EE9-44DC-AFF4-F8646E156B7D}" presName="node" presStyleLbl="vennNode1" presStyleIdx="9" presStyleCnt="13">
        <dgm:presLayoutVars>
          <dgm:bulletEnabled val="1"/>
        </dgm:presLayoutVars>
      </dgm:prSet>
      <dgm:spPr/>
      <dgm:t>
        <a:bodyPr/>
        <a:lstStyle/>
        <a:p>
          <a:endParaRPr lang="en-US"/>
        </a:p>
      </dgm:t>
    </dgm:pt>
    <dgm:pt modelId="{983A2A7A-FBDD-42CD-AF1F-1C75875AF010}" type="pres">
      <dgm:prSet presAssocID="{8BB0A155-EBC5-4010-B438-5DE9555E46F5}" presName="node" presStyleLbl="vennNode1" presStyleIdx="10" presStyleCnt="13">
        <dgm:presLayoutVars>
          <dgm:bulletEnabled val="1"/>
        </dgm:presLayoutVars>
      </dgm:prSet>
      <dgm:spPr/>
      <dgm:t>
        <a:bodyPr/>
        <a:lstStyle/>
        <a:p>
          <a:endParaRPr lang="en-US"/>
        </a:p>
      </dgm:t>
    </dgm:pt>
    <dgm:pt modelId="{84BF1A7C-1600-45FE-82CA-1D6E07381555}" type="pres">
      <dgm:prSet presAssocID="{CBC77D9F-EE4C-4D64-B44C-CEAFD2561330}" presName="node" presStyleLbl="vennNode1" presStyleIdx="11" presStyleCnt="13">
        <dgm:presLayoutVars>
          <dgm:bulletEnabled val="1"/>
        </dgm:presLayoutVars>
      </dgm:prSet>
      <dgm:spPr/>
      <dgm:t>
        <a:bodyPr/>
        <a:lstStyle/>
        <a:p>
          <a:endParaRPr lang="en-US"/>
        </a:p>
      </dgm:t>
    </dgm:pt>
    <dgm:pt modelId="{6E80D4B9-6B05-40E0-B471-3FE73681E6B8}" type="pres">
      <dgm:prSet presAssocID="{F75D7563-1A29-4C8C-AA7D-D692ADE2A9D6}" presName="node" presStyleLbl="vennNode1" presStyleIdx="12" presStyleCnt="13">
        <dgm:presLayoutVars>
          <dgm:bulletEnabled val="1"/>
        </dgm:presLayoutVars>
      </dgm:prSet>
      <dgm:spPr/>
      <dgm:t>
        <a:bodyPr/>
        <a:lstStyle/>
        <a:p>
          <a:endParaRPr lang="en-US"/>
        </a:p>
      </dgm:t>
    </dgm:pt>
  </dgm:ptLst>
  <dgm:cxnLst>
    <dgm:cxn modelId="{BCE37FA2-5BCE-467D-9733-19D63EF2F645}" type="presOf" srcId="{4027633A-C65B-4351-9170-73DF580A8574}" destId="{1F5FA827-0960-4F56-ABCD-A1509DB51D72}" srcOrd="0" destOrd="0" presId="urn:microsoft.com/office/officeart/2005/8/layout/radial3"/>
    <dgm:cxn modelId="{63934CB8-128E-40AB-A705-EC02C5007117}" srcId="{A7975875-B4EA-4FE0-8AF5-330338BEAF15}" destId="{CBC77D9F-EE4C-4D64-B44C-CEAFD2561330}" srcOrd="10" destOrd="0" parTransId="{15906888-9F21-483A-82CF-2898109285F9}" sibTransId="{414A52E9-8D7B-4A1A-8EA8-1059A760B778}"/>
    <dgm:cxn modelId="{FF7663DD-9000-427A-B158-0990910C7EB5}" srcId="{05B51F94-BE43-408F-BA21-817B2344C4EB}" destId="{A7975875-B4EA-4FE0-8AF5-330338BEAF15}" srcOrd="0" destOrd="0" parTransId="{D80614CE-7170-4ED4-88E8-A6ED242F6FBD}" sibTransId="{AB83234F-E64D-4642-9049-873196D32B8E}"/>
    <dgm:cxn modelId="{EC7E98E6-8FB3-41B2-B862-2A9E6A2D7F33}" srcId="{A7975875-B4EA-4FE0-8AF5-330338BEAF15}" destId="{95BD7CDF-F428-431B-9566-4B9D00C782CA}" srcOrd="6" destOrd="0" parTransId="{470137FF-9FC8-4829-8BE7-026485EF9475}" sibTransId="{ABD0B651-B555-45C0-901C-7C2BF76E69B8}"/>
    <dgm:cxn modelId="{869E6400-AE1C-48E1-9F33-3AB26E5433AF}" srcId="{A7975875-B4EA-4FE0-8AF5-330338BEAF15}" destId="{8BB0A155-EBC5-4010-B438-5DE9555E46F5}" srcOrd="9" destOrd="0" parTransId="{B73DCE87-ABDD-4909-A041-01376CD38114}" sibTransId="{7D3AA83F-7C81-4F35-9527-B24B7311016B}"/>
    <dgm:cxn modelId="{1EA5AFEC-04FE-4E09-9DE1-EA0D603FDC32}" type="presOf" srcId="{F75D7563-1A29-4C8C-AA7D-D692ADE2A9D6}" destId="{6E80D4B9-6B05-40E0-B471-3FE73681E6B8}" srcOrd="0" destOrd="0" presId="urn:microsoft.com/office/officeart/2005/8/layout/radial3"/>
    <dgm:cxn modelId="{ED0403D8-77EF-40F6-937C-F2FAF4F76BE7}" type="presOf" srcId="{5F66CB43-1447-49D9-BC84-08BD6DB2B1DC}" destId="{E91B594D-1221-4254-908E-D6C8351B668E}" srcOrd="0" destOrd="0" presId="urn:microsoft.com/office/officeart/2005/8/layout/radial3"/>
    <dgm:cxn modelId="{4517E66F-DB1F-4393-A5AF-78AC341F0022}" type="presOf" srcId="{05B51F94-BE43-408F-BA21-817B2344C4EB}" destId="{0ECEAFB7-459A-47D3-98CE-1D82CD9DCA75}" srcOrd="0" destOrd="0" presId="urn:microsoft.com/office/officeart/2005/8/layout/radial3"/>
    <dgm:cxn modelId="{D7524F63-D7FB-4F6B-A163-D53860EF2295}" srcId="{A7975875-B4EA-4FE0-8AF5-330338BEAF15}" destId="{CE71027A-F44B-4B94-B599-38D96F940312}" srcOrd="4" destOrd="0" parTransId="{771939B6-099A-4DEB-A017-C0DDCBAB753F}" sibTransId="{7D293933-8E67-4503-956C-C00E3611C930}"/>
    <dgm:cxn modelId="{D3DF56A4-B7D8-4E49-859B-DB45439D4BB1}" srcId="{A7975875-B4EA-4FE0-8AF5-330338BEAF15}" destId="{5F66CB43-1447-49D9-BC84-08BD6DB2B1DC}" srcOrd="7" destOrd="0" parTransId="{71F18E30-F247-4B71-A5A4-4A23C2086B08}" sibTransId="{D80FDCAC-4A2F-4A22-BF20-3765DF6564A3}"/>
    <dgm:cxn modelId="{F6FB7C42-AC9D-4777-A8D1-CF92CEA4266C}" srcId="{A7975875-B4EA-4FE0-8AF5-330338BEAF15}" destId="{4027633A-C65B-4351-9170-73DF580A8574}" srcOrd="5" destOrd="0" parTransId="{2C8DEFF4-5B6C-49D3-B711-D66D23D56FC5}" sibTransId="{F040E1C6-EBAA-4113-87E2-A76093E6CC28}"/>
    <dgm:cxn modelId="{2C6A2C78-3D4B-4049-9752-F8E708B442AE}" srcId="{A7975875-B4EA-4FE0-8AF5-330338BEAF15}" destId="{BFDA65CA-9EE9-44DC-AFF4-F8646E156B7D}" srcOrd="8" destOrd="0" parTransId="{85DAA67F-8F0B-4A6F-BB91-FC3F901D789E}" sibTransId="{7B719D52-9A18-46B2-84DD-51D920921FA1}"/>
    <dgm:cxn modelId="{60252443-E440-42DE-A037-390B2A1DD009}" type="presOf" srcId="{CE71027A-F44B-4B94-B599-38D96F940312}" destId="{5606F0FE-D6BF-4AB1-B265-09F614668152}" srcOrd="0" destOrd="0" presId="urn:microsoft.com/office/officeart/2005/8/layout/radial3"/>
    <dgm:cxn modelId="{1F806D40-1F85-4EC3-A530-4B4018C25D20}" type="presOf" srcId="{BFDA65CA-9EE9-44DC-AFF4-F8646E156B7D}" destId="{C96272F7-996C-43E4-B3A8-DB231FCFF3FB}" srcOrd="0" destOrd="0" presId="urn:microsoft.com/office/officeart/2005/8/layout/radial3"/>
    <dgm:cxn modelId="{E9DA6A43-CA8C-4210-A8F1-9589C5658C08}" type="presOf" srcId="{95BD7CDF-F428-431B-9566-4B9D00C782CA}" destId="{87455486-4D74-4C52-BED9-CA519B2CA2F6}" srcOrd="0" destOrd="0" presId="urn:microsoft.com/office/officeart/2005/8/layout/radial3"/>
    <dgm:cxn modelId="{E194E105-55AC-4D72-8BA7-EFB204C2FF88}" type="presOf" srcId="{A7975875-B4EA-4FE0-8AF5-330338BEAF15}" destId="{68CC8FBC-E527-4BB9-A7F2-C455739B7C96}" srcOrd="0" destOrd="0" presId="urn:microsoft.com/office/officeart/2005/8/layout/radial3"/>
    <dgm:cxn modelId="{919089C3-5BC8-45F8-85A4-4A327A62BB13}" type="presOf" srcId="{6B508AC8-BEB7-4C98-9521-A4ADBA9EC081}" destId="{035C20B3-0A32-4B43-ACC6-594129925DDF}" srcOrd="0" destOrd="0" presId="urn:microsoft.com/office/officeart/2005/8/layout/radial3"/>
    <dgm:cxn modelId="{CAB14426-F8E7-4F26-A4E8-BF83969F9539}" srcId="{A7975875-B4EA-4FE0-8AF5-330338BEAF15}" destId="{7BBF088D-EF9B-4BEB-A416-3B81839E9027}" srcOrd="1" destOrd="0" parTransId="{B73F5813-B29D-4DBC-9ACE-3DE9357DA769}" sibTransId="{66D54D53-8C75-4475-A0C6-11428643D023}"/>
    <dgm:cxn modelId="{96813988-34C1-475D-B92B-67083C0C59F3}" srcId="{A7975875-B4EA-4FE0-8AF5-330338BEAF15}" destId="{6B508AC8-BEB7-4C98-9521-A4ADBA9EC081}" srcOrd="2" destOrd="0" parTransId="{BFDC3E01-F8EB-4792-B1EC-03A8B8332FA0}" sibTransId="{E3C537AD-6F34-4708-B1FF-69FD5B6997E5}"/>
    <dgm:cxn modelId="{22093E80-D840-4062-88C0-CC6FEF7B03DF}" type="presOf" srcId="{7791CA8C-FEA1-432D-A8D8-148180B57EF5}" destId="{A07E6DDA-74A2-4288-A8C0-02A750EDFFE7}" srcOrd="0" destOrd="0" presId="urn:microsoft.com/office/officeart/2005/8/layout/radial3"/>
    <dgm:cxn modelId="{FF4D0B96-0A26-4FEA-8DA0-AFBDB866AA59}" srcId="{A7975875-B4EA-4FE0-8AF5-330338BEAF15}" destId="{7791CA8C-FEA1-432D-A8D8-148180B57EF5}" srcOrd="3" destOrd="0" parTransId="{EB61C9D6-E6FE-418C-8E92-61B0EBC46CC9}" sibTransId="{689C8813-02B9-43AB-B532-75F2C3B352C1}"/>
    <dgm:cxn modelId="{8B1929DD-A12E-47B2-A45B-07112E635E0C}" type="presOf" srcId="{CBC77D9F-EE4C-4D64-B44C-CEAFD2561330}" destId="{84BF1A7C-1600-45FE-82CA-1D6E07381555}" srcOrd="0" destOrd="0" presId="urn:microsoft.com/office/officeart/2005/8/layout/radial3"/>
    <dgm:cxn modelId="{2B5006C3-174C-40D4-8952-DE436223EE8E}" type="presOf" srcId="{8BB0A155-EBC5-4010-B438-5DE9555E46F5}" destId="{983A2A7A-FBDD-42CD-AF1F-1C75875AF010}" srcOrd="0" destOrd="0" presId="urn:microsoft.com/office/officeart/2005/8/layout/radial3"/>
    <dgm:cxn modelId="{EA356A0C-8617-4BFA-87B6-4855AF754047}" type="presOf" srcId="{7BBF088D-EF9B-4BEB-A416-3B81839E9027}" destId="{464A9DB8-32BD-488D-8C3B-11A289566B5B}" srcOrd="0" destOrd="0" presId="urn:microsoft.com/office/officeart/2005/8/layout/radial3"/>
    <dgm:cxn modelId="{6F93CE38-6A30-43E9-B522-A47306738E2B}" srcId="{A7975875-B4EA-4FE0-8AF5-330338BEAF15}" destId="{F75D7563-1A29-4C8C-AA7D-D692ADE2A9D6}" srcOrd="11" destOrd="0" parTransId="{539844F3-EFD2-4317-8476-3E7CB153DBE1}" sibTransId="{49533CCC-1E9C-4351-A91D-D0A0C9B7A32E}"/>
    <dgm:cxn modelId="{390F9930-CB45-4757-B79F-4791680E85D0}" type="presOf" srcId="{26AC7CBB-52CA-406A-A2B9-2C0246839037}" destId="{C67D8F85-829C-448A-BBCE-687FEC3ECCD4}" srcOrd="0" destOrd="0" presId="urn:microsoft.com/office/officeart/2005/8/layout/radial3"/>
    <dgm:cxn modelId="{F630D22B-2678-4026-8B69-AC90B4DA2212}" srcId="{A7975875-B4EA-4FE0-8AF5-330338BEAF15}" destId="{26AC7CBB-52CA-406A-A2B9-2C0246839037}" srcOrd="0" destOrd="0" parTransId="{F45B8DD6-4236-4D1C-83D6-D6BA6148BBEE}" sibTransId="{CD630320-3D0B-4082-ACD9-3AADA0FBB778}"/>
    <dgm:cxn modelId="{178ABAEC-35F1-4981-BD01-718820A67319}" type="presParOf" srcId="{0ECEAFB7-459A-47D3-98CE-1D82CD9DCA75}" destId="{F53293E4-5AA3-4F46-B9A8-C1B6E6D63B7B}" srcOrd="0" destOrd="0" presId="urn:microsoft.com/office/officeart/2005/8/layout/radial3"/>
    <dgm:cxn modelId="{DD5E6EE6-4549-4278-95B5-2D3D21D44ACA}" type="presParOf" srcId="{F53293E4-5AA3-4F46-B9A8-C1B6E6D63B7B}" destId="{68CC8FBC-E527-4BB9-A7F2-C455739B7C96}" srcOrd="0" destOrd="0" presId="urn:microsoft.com/office/officeart/2005/8/layout/radial3"/>
    <dgm:cxn modelId="{2B7A63F9-8CD9-4AAD-965B-FF84CC1E0511}" type="presParOf" srcId="{F53293E4-5AA3-4F46-B9A8-C1B6E6D63B7B}" destId="{C67D8F85-829C-448A-BBCE-687FEC3ECCD4}" srcOrd="1" destOrd="0" presId="urn:microsoft.com/office/officeart/2005/8/layout/radial3"/>
    <dgm:cxn modelId="{EB5C7776-0314-4004-AB71-1323E4A6407F}" type="presParOf" srcId="{F53293E4-5AA3-4F46-B9A8-C1B6E6D63B7B}" destId="{464A9DB8-32BD-488D-8C3B-11A289566B5B}" srcOrd="2" destOrd="0" presId="urn:microsoft.com/office/officeart/2005/8/layout/radial3"/>
    <dgm:cxn modelId="{0B329EB2-8C71-4937-883D-CD13E8BB727C}" type="presParOf" srcId="{F53293E4-5AA3-4F46-B9A8-C1B6E6D63B7B}" destId="{035C20B3-0A32-4B43-ACC6-594129925DDF}" srcOrd="3" destOrd="0" presId="urn:microsoft.com/office/officeart/2005/8/layout/radial3"/>
    <dgm:cxn modelId="{78128A5C-5D8D-4889-ACA1-90FFE4CB41B2}" type="presParOf" srcId="{F53293E4-5AA3-4F46-B9A8-C1B6E6D63B7B}" destId="{A07E6DDA-74A2-4288-A8C0-02A750EDFFE7}" srcOrd="4" destOrd="0" presId="urn:microsoft.com/office/officeart/2005/8/layout/radial3"/>
    <dgm:cxn modelId="{A5860F56-777B-4DB3-8C79-6A5418F03623}" type="presParOf" srcId="{F53293E4-5AA3-4F46-B9A8-C1B6E6D63B7B}" destId="{5606F0FE-D6BF-4AB1-B265-09F614668152}" srcOrd="5" destOrd="0" presId="urn:microsoft.com/office/officeart/2005/8/layout/radial3"/>
    <dgm:cxn modelId="{189C8F3F-FF7C-451F-A314-BB8866DB3A3C}" type="presParOf" srcId="{F53293E4-5AA3-4F46-B9A8-C1B6E6D63B7B}" destId="{1F5FA827-0960-4F56-ABCD-A1509DB51D72}" srcOrd="6" destOrd="0" presId="urn:microsoft.com/office/officeart/2005/8/layout/radial3"/>
    <dgm:cxn modelId="{7ABD242D-FA50-4A5E-A314-F93C1B747372}" type="presParOf" srcId="{F53293E4-5AA3-4F46-B9A8-C1B6E6D63B7B}" destId="{87455486-4D74-4C52-BED9-CA519B2CA2F6}" srcOrd="7" destOrd="0" presId="urn:microsoft.com/office/officeart/2005/8/layout/radial3"/>
    <dgm:cxn modelId="{FDFEC716-DAE5-4F27-AF1A-EF74674C773D}" type="presParOf" srcId="{F53293E4-5AA3-4F46-B9A8-C1B6E6D63B7B}" destId="{E91B594D-1221-4254-908E-D6C8351B668E}" srcOrd="8" destOrd="0" presId="urn:microsoft.com/office/officeart/2005/8/layout/radial3"/>
    <dgm:cxn modelId="{D4EE4DA6-F68A-46AA-AA52-7870DFF7F879}" type="presParOf" srcId="{F53293E4-5AA3-4F46-B9A8-C1B6E6D63B7B}" destId="{C96272F7-996C-43E4-B3A8-DB231FCFF3FB}" srcOrd="9" destOrd="0" presId="urn:microsoft.com/office/officeart/2005/8/layout/radial3"/>
    <dgm:cxn modelId="{EFE15159-A952-47C1-8DAC-0A18F2D7AE1B}" type="presParOf" srcId="{F53293E4-5AA3-4F46-B9A8-C1B6E6D63B7B}" destId="{983A2A7A-FBDD-42CD-AF1F-1C75875AF010}" srcOrd="10" destOrd="0" presId="urn:microsoft.com/office/officeart/2005/8/layout/radial3"/>
    <dgm:cxn modelId="{F47EC5AE-929D-4266-B46A-50E496E6B5AB}" type="presParOf" srcId="{F53293E4-5AA3-4F46-B9A8-C1B6E6D63B7B}" destId="{84BF1A7C-1600-45FE-82CA-1D6E07381555}" srcOrd="11" destOrd="0" presId="urn:microsoft.com/office/officeart/2005/8/layout/radial3"/>
    <dgm:cxn modelId="{4347EA51-8DE7-40DE-A0FE-106FCDEDD56E}" type="presParOf" srcId="{F53293E4-5AA3-4F46-B9A8-C1B6E6D63B7B}" destId="{6E80D4B9-6B05-40E0-B471-3FE73681E6B8}" srcOrd="12"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F355AD-563A-4310-91CC-7D45C0080ED7}" type="doc">
      <dgm:prSet loTypeId="urn:microsoft.com/office/officeart/2005/8/layout/bProcess4" loCatId="process" qsTypeId="urn:microsoft.com/office/officeart/2005/8/quickstyle/simple1" qsCatId="simple" csTypeId="urn:microsoft.com/office/officeart/2005/8/colors/colorful3" csCatId="colorful" phldr="1"/>
      <dgm:spPr/>
      <dgm:t>
        <a:bodyPr/>
        <a:lstStyle/>
        <a:p>
          <a:endParaRPr lang="en-GB"/>
        </a:p>
      </dgm:t>
    </dgm:pt>
    <dgm:pt modelId="{79AE8CA2-A186-4A24-82E4-8F979E01FC0B}">
      <dgm:prSet phldrT="[Text]"/>
      <dgm:spPr/>
      <dgm:t>
        <a:bodyPr/>
        <a:lstStyle/>
        <a:p>
          <a:r>
            <a:rPr lang="en-GB" b="1" dirty="0">
              <a:solidFill>
                <a:schemeClr val="tx1"/>
              </a:solidFill>
            </a:rPr>
            <a:t>Cross city agreement that the </a:t>
          </a:r>
          <a:r>
            <a:rPr lang="en-GB" b="1" dirty="0">
              <a:solidFill>
                <a:schemeClr val="tx1"/>
              </a:solidFill>
              <a:effectLst/>
              <a:ea typeface="Times New Roman" panose="02020603050405020304" pitchFamily="18" charset="0"/>
            </a:rPr>
            <a:t>Multi Agency Safeguarding Hub will be the designated escalation route for Cuckooing concerns related to victims. Training updated to reflect</a:t>
          </a:r>
          <a:endParaRPr lang="en-GB" b="1" dirty="0">
            <a:solidFill>
              <a:schemeClr val="tx1"/>
            </a:solidFill>
          </a:endParaRPr>
        </a:p>
      </dgm:t>
    </dgm:pt>
    <dgm:pt modelId="{B14F7295-39DD-43FA-A878-E758B05CEDAB}" type="parTrans" cxnId="{DD6C6FD4-3623-4DCD-A6E8-9EA64DE8F3C3}">
      <dgm:prSet/>
      <dgm:spPr/>
      <dgm:t>
        <a:bodyPr/>
        <a:lstStyle/>
        <a:p>
          <a:endParaRPr lang="en-GB"/>
        </a:p>
      </dgm:t>
    </dgm:pt>
    <dgm:pt modelId="{6291BF98-E3B7-4494-9D23-3CF3920EF1EB}" type="sibTrans" cxnId="{DD6C6FD4-3623-4DCD-A6E8-9EA64DE8F3C3}">
      <dgm:prSet/>
      <dgm:spPr/>
      <dgm:t>
        <a:bodyPr/>
        <a:lstStyle/>
        <a:p>
          <a:endParaRPr lang="en-GB"/>
        </a:p>
      </dgm:t>
    </dgm:pt>
    <dgm:pt modelId="{0CCB4284-178B-4F39-B417-2882F31574DE}">
      <dgm:prSet phldrT="[Text]"/>
      <dgm:spPr/>
      <dgm:t>
        <a:bodyPr/>
        <a:lstStyle/>
        <a:p>
          <a:r>
            <a:rPr lang="en-GB" b="1" dirty="0">
              <a:solidFill>
                <a:schemeClr val="tx1"/>
              </a:solidFill>
              <a:effectLst/>
              <a:ea typeface="Times New Roman" panose="02020603050405020304" pitchFamily="18" charset="0"/>
            </a:rPr>
            <a:t>Improvements to data recording agreed with SCC Housing Solutions, SCC Housing and Neighbourhoods, SCC Homelessness Service Providers, SCC Communities, SCC Adult Social Care, SCC Family and Childrens, Sheffield Health and Social Care Trust, South Yorkshire Fire Service, South Yorkshire Police </a:t>
          </a:r>
          <a:endParaRPr lang="en-GB" b="1" dirty="0">
            <a:solidFill>
              <a:schemeClr val="tx1"/>
            </a:solidFill>
          </a:endParaRPr>
        </a:p>
      </dgm:t>
    </dgm:pt>
    <dgm:pt modelId="{6CDC27A8-C637-458E-A310-53D29B6149EB}" type="parTrans" cxnId="{B5A2D724-4CA9-411E-8F13-50063C50FB32}">
      <dgm:prSet/>
      <dgm:spPr/>
      <dgm:t>
        <a:bodyPr/>
        <a:lstStyle/>
        <a:p>
          <a:endParaRPr lang="en-GB"/>
        </a:p>
      </dgm:t>
    </dgm:pt>
    <dgm:pt modelId="{F32FDE64-E4B6-4A12-8419-1BF4D2076317}" type="sibTrans" cxnId="{B5A2D724-4CA9-411E-8F13-50063C50FB32}">
      <dgm:prSet/>
      <dgm:spPr/>
      <dgm:t>
        <a:bodyPr/>
        <a:lstStyle/>
        <a:p>
          <a:endParaRPr lang="en-GB"/>
        </a:p>
      </dgm:t>
    </dgm:pt>
    <dgm:pt modelId="{15F976D4-1867-4BD7-8FC5-8DDF8A954E16}">
      <dgm:prSet phldrT="[Text]"/>
      <dgm:spPr/>
      <dgm:t>
        <a:bodyPr/>
        <a:lstStyle/>
        <a:p>
          <a:r>
            <a:rPr lang="en-GB" b="1" dirty="0">
              <a:effectLst/>
              <a:ea typeface="Times New Roman" panose="02020603050405020304" pitchFamily="18" charset="0"/>
            </a:rPr>
            <a:t>Finalised reporting process for the above partners to provide quarterly data on prevalence of Cuckooing to both the Sheffield Safeguarding Adults Partnership and FORTIFY Silver </a:t>
          </a:r>
          <a:endParaRPr lang="en-GB" b="1" dirty="0">
            <a:solidFill>
              <a:schemeClr val="tx1"/>
            </a:solidFill>
          </a:endParaRPr>
        </a:p>
      </dgm:t>
    </dgm:pt>
    <dgm:pt modelId="{135E7FE2-2B6E-453F-A563-3E6E80D5083A}" type="parTrans" cxnId="{837CBFB9-A6E9-421F-8000-5E52039462F4}">
      <dgm:prSet/>
      <dgm:spPr/>
      <dgm:t>
        <a:bodyPr/>
        <a:lstStyle/>
        <a:p>
          <a:endParaRPr lang="en-GB"/>
        </a:p>
      </dgm:t>
    </dgm:pt>
    <dgm:pt modelId="{C7229348-B51E-4452-B302-E02202DB9E28}" type="sibTrans" cxnId="{837CBFB9-A6E9-421F-8000-5E52039462F4}">
      <dgm:prSet/>
      <dgm:spPr/>
      <dgm:t>
        <a:bodyPr/>
        <a:lstStyle/>
        <a:p>
          <a:endParaRPr lang="en-GB"/>
        </a:p>
      </dgm:t>
    </dgm:pt>
    <dgm:pt modelId="{21A7E46A-A27D-4160-B801-95C1A320CFB1}">
      <dgm:prSet phldrT="[Text]"/>
      <dgm:spPr/>
      <dgm:t>
        <a:bodyPr/>
        <a:lstStyle/>
        <a:p>
          <a:r>
            <a:rPr lang="en-GB" b="1" dirty="0">
              <a:effectLst/>
              <a:ea typeface="Times New Roman" panose="02020603050405020304" pitchFamily="18" charset="0"/>
            </a:rPr>
            <a:t>Attended FORTIFY Bronze to discuss resourcing a designated Cuckooing multi agency team</a:t>
          </a:r>
          <a:endParaRPr lang="en-GB" b="1" dirty="0">
            <a:solidFill>
              <a:schemeClr val="tx1"/>
            </a:solidFill>
          </a:endParaRPr>
        </a:p>
      </dgm:t>
    </dgm:pt>
    <dgm:pt modelId="{5A39DF9A-923A-4C3A-B0E0-72C4B480BFE9}" type="parTrans" cxnId="{0517759A-6F77-4CBB-8D33-371040309BCE}">
      <dgm:prSet/>
      <dgm:spPr/>
      <dgm:t>
        <a:bodyPr/>
        <a:lstStyle/>
        <a:p>
          <a:endParaRPr lang="en-GB"/>
        </a:p>
      </dgm:t>
    </dgm:pt>
    <dgm:pt modelId="{864FAAE9-91A7-45C2-BBDE-20AAEBACCCBE}" type="sibTrans" cxnId="{0517759A-6F77-4CBB-8D33-371040309BCE}">
      <dgm:prSet/>
      <dgm:spPr/>
      <dgm:t>
        <a:bodyPr/>
        <a:lstStyle/>
        <a:p>
          <a:endParaRPr lang="en-GB"/>
        </a:p>
      </dgm:t>
    </dgm:pt>
    <dgm:pt modelId="{1D69327A-0A76-4722-831E-FC18BF2E9EF3}" type="pres">
      <dgm:prSet presAssocID="{17F355AD-563A-4310-91CC-7D45C0080ED7}" presName="Name0" presStyleCnt="0">
        <dgm:presLayoutVars>
          <dgm:dir/>
          <dgm:resizeHandles/>
        </dgm:presLayoutVars>
      </dgm:prSet>
      <dgm:spPr/>
      <dgm:t>
        <a:bodyPr/>
        <a:lstStyle/>
        <a:p>
          <a:endParaRPr lang="en-US"/>
        </a:p>
      </dgm:t>
    </dgm:pt>
    <dgm:pt modelId="{CBB1FA02-03ED-4045-A262-F7A598A761E7}" type="pres">
      <dgm:prSet presAssocID="{79AE8CA2-A186-4A24-82E4-8F979E01FC0B}" presName="compNode" presStyleCnt="0"/>
      <dgm:spPr/>
    </dgm:pt>
    <dgm:pt modelId="{C8728706-1A87-40E7-BC84-334BF8139D4A}" type="pres">
      <dgm:prSet presAssocID="{79AE8CA2-A186-4A24-82E4-8F979E01FC0B}" presName="dummyConnPt" presStyleCnt="0"/>
      <dgm:spPr/>
    </dgm:pt>
    <dgm:pt modelId="{ACA368F1-E025-4D50-8121-334C2A4D8903}" type="pres">
      <dgm:prSet presAssocID="{79AE8CA2-A186-4A24-82E4-8F979E01FC0B}" presName="node" presStyleLbl="node1" presStyleIdx="0" presStyleCnt="4">
        <dgm:presLayoutVars>
          <dgm:bulletEnabled val="1"/>
        </dgm:presLayoutVars>
      </dgm:prSet>
      <dgm:spPr/>
      <dgm:t>
        <a:bodyPr/>
        <a:lstStyle/>
        <a:p>
          <a:endParaRPr lang="en-US"/>
        </a:p>
      </dgm:t>
    </dgm:pt>
    <dgm:pt modelId="{E278E0AE-5F2B-4273-917B-8B20E927F92B}" type="pres">
      <dgm:prSet presAssocID="{6291BF98-E3B7-4494-9D23-3CF3920EF1EB}" presName="sibTrans" presStyleLbl="bgSibTrans2D1" presStyleIdx="0" presStyleCnt="3"/>
      <dgm:spPr/>
      <dgm:t>
        <a:bodyPr/>
        <a:lstStyle/>
        <a:p>
          <a:endParaRPr lang="en-US"/>
        </a:p>
      </dgm:t>
    </dgm:pt>
    <dgm:pt modelId="{8FFAFE5D-3A3A-49B1-A40A-BEDBA84249EC}" type="pres">
      <dgm:prSet presAssocID="{0CCB4284-178B-4F39-B417-2882F31574DE}" presName="compNode" presStyleCnt="0"/>
      <dgm:spPr/>
    </dgm:pt>
    <dgm:pt modelId="{D970B8E2-8351-4531-9AE3-5247010160C0}" type="pres">
      <dgm:prSet presAssocID="{0CCB4284-178B-4F39-B417-2882F31574DE}" presName="dummyConnPt" presStyleCnt="0"/>
      <dgm:spPr/>
    </dgm:pt>
    <dgm:pt modelId="{762CA67C-2B0F-4C1E-AE1B-9FDA4F97EA84}" type="pres">
      <dgm:prSet presAssocID="{0CCB4284-178B-4F39-B417-2882F31574DE}" presName="node" presStyleLbl="node1" presStyleIdx="1" presStyleCnt="4">
        <dgm:presLayoutVars>
          <dgm:bulletEnabled val="1"/>
        </dgm:presLayoutVars>
      </dgm:prSet>
      <dgm:spPr/>
      <dgm:t>
        <a:bodyPr/>
        <a:lstStyle/>
        <a:p>
          <a:endParaRPr lang="en-US"/>
        </a:p>
      </dgm:t>
    </dgm:pt>
    <dgm:pt modelId="{AF4E24AE-1769-46EC-A12D-45F2B05B7AFE}" type="pres">
      <dgm:prSet presAssocID="{F32FDE64-E4B6-4A12-8419-1BF4D2076317}" presName="sibTrans" presStyleLbl="bgSibTrans2D1" presStyleIdx="1" presStyleCnt="3"/>
      <dgm:spPr/>
      <dgm:t>
        <a:bodyPr/>
        <a:lstStyle/>
        <a:p>
          <a:endParaRPr lang="en-US"/>
        </a:p>
      </dgm:t>
    </dgm:pt>
    <dgm:pt modelId="{1061717F-6864-49D1-8312-51D37144BBA3}" type="pres">
      <dgm:prSet presAssocID="{15F976D4-1867-4BD7-8FC5-8DDF8A954E16}" presName="compNode" presStyleCnt="0"/>
      <dgm:spPr/>
    </dgm:pt>
    <dgm:pt modelId="{0B1FDEDA-9270-4D0A-B9CB-372CEF4D68B8}" type="pres">
      <dgm:prSet presAssocID="{15F976D4-1867-4BD7-8FC5-8DDF8A954E16}" presName="dummyConnPt" presStyleCnt="0"/>
      <dgm:spPr/>
    </dgm:pt>
    <dgm:pt modelId="{4F45DB4A-C5AA-4283-B5F6-1FD354F70006}" type="pres">
      <dgm:prSet presAssocID="{15F976D4-1867-4BD7-8FC5-8DDF8A954E16}" presName="node" presStyleLbl="node1" presStyleIdx="2" presStyleCnt="4">
        <dgm:presLayoutVars>
          <dgm:bulletEnabled val="1"/>
        </dgm:presLayoutVars>
      </dgm:prSet>
      <dgm:spPr/>
      <dgm:t>
        <a:bodyPr/>
        <a:lstStyle/>
        <a:p>
          <a:endParaRPr lang="en-US"/>
        </a:p>
      </dgm:t>
    </dgm:pt>
    <dgm:pt modelId="{1BCD3829-30C0-4559-A56A-CF7CDEDD1DCA}" type="pres">
      <dgm:prSet presAssocID="{C7229348-B51E-4452-B302-E02202DB9E28}" presName="sibTrans" presStyleLbl="bgSibTrans2D1" presStyleIdx="2" presStyleCnt="3"/>
      <dgm:spPr/>
      <dgm:t>
        <a:bodyPr/>
        <a:lstStyle/>
        <a:p>
          <a:endParaRPr lang="en-US"/>
        </a:p>
      </dgm:t>
    </dgm:pt>
    <dgm:pt modelId="{01B80166-1A53-4A7F-BEEF-CAAB81062127}" type="pres">
      <dgm:prSet presAssocID="{21A7E46A-A27D-4160-B801-95C1A320CFB1}" presName="compNode" presStyleCnt="0"/>
      <dgm:spPr/>
    </dgm:pt>
    <dgm:pt modelId="{87D98742-2E85-4CD9-95B6-2B581ED01A30}" type="pres">
      <dgm:prSet presAssocID="{21A7E46A-A27D-4160-B801-95C1A320CFB1}" presName="dummyConnPt" presStyleCnt="0"/>
      <dgm:spPr/>
    </dgm:pt>
    <dgm:pt modelId="{996D288F-C01A-4179-9A45-4C9A0A3F1F34}" type="pres">
      <dgm:prSet presAssocID="{21A7E46A-A27D-4160-B801-95C1A320CFB1}" presName="node" presStyleLbl="node1" presStyleIdx="3" presStyleCnt="4">
        <dgm:presLayoutVars>
          <dgm:bulletEnabled val="1"/>
        </dgm:presLayoutVars>
      </dgm:prSet>
      <dgm:spPr/>
      <dgm:t>
        <a:bodyPr/>
        <a:lstStyle/>
        <a:p>
          <a:endParaRPr lang="en-US"/>
        </a:p>
      </dgm:t>
    </dgm:pt>
  </dgm:ptLst>
  <dgm:cxnLst>
    <dgm:cxn modelId="{B9325B82-AE5E-415B-9A48-EFDAFB738B8F}" type="presOf" srcId="{21A7E46A-A27D-4160-B801-95C1A320CFB1}" destId="{996D288F-C01A-4179-9A45-4C9A0A3F1F34}" srcOrd="0" destOrd="0" presId="urn:microsoft.com/office/officeart/2005/8/layout/bProcess4"/>
    <dgm:cxn modelId="{6FE4BBE2-BE22-444A-B5A4-3A49CA9168B0}" type="presOf" srcId="{C7229348-B51E-4452-B302-E02202DB9E28}" destId="{1BCD3829-30C0-4559-A56A-CF7CDEDD1DCA}" srcOrd="0" destOrd="0" presId="urn:microsoft.com/office/officeart/2005/8/layout/bProcess4"/>
    <dgm:cxn modelId="{31939193-DEAA-45E9-B7CC-4671155F8B4D}" type="presOf" srcId="{6291BF98-E3B7-4494-9D23-3CF3920EF1EB}" destId="{E278E0AE-5F2B-4273-917B-8B20E927F92B}" srcOrd="0" destOrd="0" presId="urn:microsoft.com/office/officeart/2005/8/layout/bProcess4"/>
    <dgm:cxn modelId="{B5A2D724-4CA9-411E-8F13-50063C50FB32}" srcId="{17F355AD-563A-4310-91CC-7D45C0080ED7}" destId="{0CCB4284-178B-4F39-B417-2882F31574DE}" srcOrd="1" destOrd="0" parTransId="{6CDC27A8-C637-458E-A310-53D29B6149EB}" sibTransId="{F32FDE64-E4B6-4A12-8419-1BF4D2076317}"/>
    <dgm:cxn modelId="{0517759A-6F77-4CBB-8D33-371040309BCE}" srcId="{17F355AD-563A-4310-91CC-7D45C0080ED7}" destId="{21A7E46A-A27D-4160-B801-95C1A320CFB1}" srcOrd="3" destOrd="0" parTransId="{5A39DF9A-923A-4C3A-B0E0-72C4B480BFE9}" sibTransId="{864FAAE9-91A7-45C2-BBDE-20AAEBACCCBE}"/>
    <dgm:cxn modelId="{65C1D208-B145-4E86-9E85-111E05AED268}" type="presOf" srcId="{17F355AD-563A-4310-91CC-7D45C0080ED7}" destId="{1D69327A-0A76-4722-831E-FC18BF2E9EF3}" srcOrd="0" destOrd="0" presId="urn:microsoft.com/office/officeart/2005/8/layout/bProcess4"/>
    <dgm:cxn modelId="{837CBFB9-A6E9-421F-8000-5E52039462F4}" srcId="{17F355AD-563A-4310-91CC-7D45C0080ED7}" destId="{15F976D4-1867-4BD7-8FC5-8DDF8A954E16}" srcOrd="2" destOrd="0" parTransId="{135E7FE2-2B6E-453F-A563-3E6E80D5083A}" sibTransId="{C7229348-B51E-4452-B302-E02202DB9E28}"/>
    <dgm:cxn modelId="{683CA127-E47F-4E60-A641-45A1B44FD090}" type="presOf" srcId="{F32FDE64-E4B6-4A12-8419-1BF4D2076317}" destId="{AF4E24AE-1769-46EC-A12D-45F2B05B7AFE}" srcOrd="0" destOrd="0" presId="urn:microsoft.com/office/officeart/2005/8/layout/bProcess4"/>
    <dgm:cxn modelId="{0E5E3556-6C83-44AD-8739-DEE851267EF7}" type="presOf" srcId="{0CCB4284-178B-4F39-B417-2882F31574DE}" destId="{762CA67C-2B0F-4C1E-AE1B-9FDA4F97EA84}" srcOrd="0" destOrd="0" presId="urn:microsoft.com/office/officeart/2005/8/layout/bProcess4"/>
    <dgm:cxn modelId="{DD6C6FD4-3623-4DCD-A6E8-9EA64DE8F3C3}" srcId="{17F355AD-563A-4310-91CC-7D45C0080ED7}" destId="{79AE8CA2-A186-4A24-82E4-8F979E01FC0B}" srcOrd="0" destOrd="0" parTransId="{B14F7295-39DD-43FA-A878-E758B05CEDAB}" sibTransId="{6291BF98-E3B7-4494-9D23-3CF3920EF1EB}"/>
    <dgm:cxn modelId="{F902167D-75EC-4931-A4A6-7F3E7B6563ED}" type="presOf" srcId="{15F976D4-1867-4BD7-8FC5-8DDF8A954E16}" destId="{4F45DB4A-C5AA-4283-B5F6-1FD354F70006}" srcOrd="0" destOrd="0" presId="urn:microsoft.com/office/officeart/2005/8/layout/bProcess4"/>
    <dgm:cxn modelId="{C9467EA0-0FF3-42C5-ADFA-D4FEAD02FE44}" type="presOf" srcId="{79AE8CA2-A186-4A24-82E4-8F979E01FC0B}" destId="{ACA368F1-E025-4D50-8121-334C2A4D8903}" srcOrd="0" destOrd="0" presId="urn:microsoft.com/office/officeart/2005/8/layout/bProcess4"/>
    <dgm:cxn modelId="{0719A528-A178-4946-A1DA-758A9109B119}" type="presParOf" srcId="{1D69327A-0A76-4722-831E-FC18BF2E9EF3}" destId="{CBB1FA02-03ED-4045-A262-F7A598A761E7}" srcOrd="0" destOrd="0" presId="urn:microsoft.com/office/officeart/2005/8/layout/bProcess4"/>
    <dgm:cxn modelId="{2518F14B-A7F0-482C-8F35-95282FF905DD}" type="presParOf" srcId="{CBB1FA02-03ED-4045-A262-F7A598A761E7}" destId="{C8728706-1A87-40E7-BC84-334BF8139D4A}" srcOrd="0" destOrd="0" presId="urn:microsoft.com/office/officeart/2005/8/layout/bProcess4"/>
    <dgm:cxn modelId="{844E8414-0156-4167-BA6C-8128809BB7DD}" type="presParOf" srcId="{CBB1FA02-03ED-4045-A262-F7A598A761E7}" destId="{ACA368F1-E025-4D50-8121-334C2A4D8903}" srcOrd="1" destOrd="0" presId="urn:microsoft.com/office/officeart/2005/8/layout/bProcess4"/>
    <dgm:cxn modelId="{B35B8008-6103-4F6D-94D5-20CE18C2F18C}" type="presParOf" srcId="{1D69327A-0A76-4722-831E-FC18BF2E9EF3}" destId="{E278E0AE-5F2B-4273-917B-8B20E927F92B}" srcOrd="1" destOrd="0" presId="urn:microsoft.com/office/officeart/2005/8/layout/bProcess4"/>
    <dgm:cxn modelId="{087482F2-F0B5-49EA-8693-A3054A159C1B}" type="presParOf" srcId="{1D69327A-0A76-4722-831E-FC18BF2E9EF3}" destId="{8FFAFE5D-3A3A-49B1-A40A-BEDBA84249EC}" srcOrd="2" destOrd="0" presId="urn:microsoft.com/office/officeart/2005/8/layout/bProcess4"/>
    <dgm:cxn modelId="{820C8596-C9CA-4A1B-A4A5-81E51F3112F9}" type="presParOf" srcId="{8FFAFE5D-3A3A-49B1-A40A-BEDBA84249EC}" destId="{D970B8E2-8351-4531-9AE3-5247010160C0}" srcOrd="0" destOrd="0" presId="urn:microsoft.com/office/officeart/2005/8/layout/bProcess4"/>
    <dgm:cxn modelId="{DB51C97D-0CFA-472E-B480-A4759DF09DAB}" type="presParOf" srcId="{8FFAFE5D-3A3A-49B1-A40A-BEDBA84249EC}" destId="{762CA67C-2B0F-4C1E-AE1B-9FDA4F97EA84}" srcOrd="1" destOrd="0" presId="urn:microsoft.com/office/officeart/2005/8/layout/bProcess4"/>
    <dgm:cxn modelId="{882D7EB8-5E0C-44D8-AF3D-1F0D3AF3F68B}" type="presParOf" srcId="{1D69327A-0A76-4722-831E-FC18BF2E9EF3}" destId="{AF4E24AE-1769-46EC-A12D-45F2B05B7AFE}" srcOrd="3" destOrd="0" presId="urn:microsoft.com/office/officeart/2005/8/layout/bProcess4"/>
    <dgm:cxn modelId="{AFF96B3D-82D6-4F14-B295-1F5B9866AA93}" type="presParOf" srcId="{1D69327A-0A76-4722-831E-FC18BF2E9EF3}" destId="{1061717F-6864-49D1-8312-51D37144BBA3}" srcOrd="4" destOrd="0" presId="urn:microsoft.com/office/officeart/2005/8/layout/bProcess4"/>
    <dgm:cxn modelId="{F23A2649-8B15-488A-BC16-5E6B26852FA6}" type="presParOf" srcId="{1061717F-6864-49D1-8312-51D37144BBA3}" destId="{0B1FDEDA-9270-4D0A-B9CB-372CEF4D68B8}" srcOrd="0" destOrd="0" presId="urn:microsoft.com/office/officeart/2005/8/layout/bProcess4"/>
    <dgm:cxn modelId="{E304F8D9-3DB7-426D-A99C-9BFAD1740920}" type="presParOf" srcId="{1061717F-6864-49D1-8312-51D37144BBA3}" destId="{4F45DB4A-C5AA-4283-B5F6-1FD354F70006}" srcOrd="1" destOrd="0" presId="urn:microsoft.com/office/officeart/2005/8/layout/bProcess4"/>
    <dgm:cxn modelId="{CC9AEA46-A20A-47C2-98DA-D440F48733C1}" type="presParOf" srcId="{1D69327A-0A76-4722-831E-FC18BF2E9EF3}" destId="{1BCD3829-30C0-4559-A56A-CF7CDEDD1DCA}" srcOrd="5" destOrd="0" presId="urn:microsoft.com/office/officeart/2005/8/layout/bProcess4"/>
    <dgm:cxn modelId="{505F577A-AC91-4823-916F-46BC8C07CCED}" type="presParOf" srcId="{1D69327A-0A76-4722-831E-FC18BF2E9EF3}" destId="{01B80166-1A53-4A7F-BEEF-CAAB81062127}" srcOrd="6" destOrd="0" presId="urn:microsoft.com/office/officeart/2005/8/layout/bProcess4"/>
    <dgm:cxn modelId="{617786CE-D159-42D9-AA93-E24D9E56EFE2}" type="presParOf" srcId="{01B80166-1A53-4A7F-BEEF-CAAB81062127}" destId="{87D98742-2E85-4CD9-95B6-2B581ED01A30}" srcOrd="0" destOrd="0" presId="urn:microsoft.com/office/officeart/2005/8/layout/bProcess4"/>
    <dgm:cxn modelId="{EC6A6259-BAE6-4C0F-B80F-CF33212D09A1}" type="presParOf" srcId="{01B80166-1A53-4A7F-BEEF-CAAB81062127}" destId="{996D288F-C01A-4179-9A45-4C9A0A3F1F34}"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B9834-808A-4E04-A384-1A717283A4FA}">
      <dsp:nvSpPr>
        <dsp:cNvPr id="0" name=""/>
        <dsp:cNvSpPr/>
      </dsp:nvSpPr>
      <dsp:spPr>
        <a:xfrm>
          <a:off x="4220" y="230"/>
          <a:ext cx="10507158" cy="20375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en-GB" sz="5500" b="1" kern="1200" dirty="0"/>
            <a:t>Core Team: </a:t>
          </a:r>
          <a:r>
            <a:rPr lang="en-GB" sz="5500" kern="1200" dirty="0"/>
            <a:t>10 Keyworkers, 2 Team Leaders, 2 Team Managers, Business Support</a:t>
          </a:r>
        </a:p>
      </dsp:txBody>
      <dsp:txXfrm>
        <a:off x="63898" y="59908"/>
        <a:ext cx="10387802" cy="1918209"/>
      </dsp:txXfrm>
    </dsp:sp>
    <dsp:sp modelId="{778CD97E-47BD-4B1C-A848-3BDEF796609E}">
      <dsp:nvSpPr>
        <dsp:cNvPr id="0" name=""/>
        <dsp:cNvSpPr/>
      </dsp:nvSpPr>
      <dsp:spPr>
        <a:xfrm>
          <a:off x="4220" y="2313542"/>
          <a:ext cx="1969107" cy="20375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a:t>Positive Activities Fund</a:t>
          </a:r>
          <a:endParaRPr lang="en-GB" sz="2800" kern="1200" dirty="0"/>
        </a:p>
      </dsp:txBody>
      <dsp:txXfrm>
        <a:off x="61893" y="2371215"/>
        <a:ext cx="1853761" cy="1922219"/>
      </dsp:txXfrm>
    </dsp:sp>
    <dsp:sp modelId="{BB9BDE55-993C-48CB-99E2-4F11D648B5AA}">
      <dsp:nvSpPr>
        <dsp:cNvPr id="0" name=""/>
        <dsp:cNvSpPr/>
      </dsp:nvSpPr>
      <dsp:spPr>
        <a:xfrm>
          <a:off x="2138733" y="2313542"/>
          <a:ext cx="1969107" cy="20375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a:t>Learning and Development Service</a:t>
          </a:r>
          <a:endParaRPr lang="en-GB" sz="2800" kern="1200" dirty="0"/>
        </a:p>
      </dsp:txBody>
      <dsp:txXfrm>
        <a:off x="2196406" y="2371215"/>
        <a:ext cx="1853761" cy="1922219"/>
      </dsp:txXfrm>
    </dsp:sp>
    <dsp:sp modelId="{574D0742-A26C-49DD-8EF6-AAA40AEECB42}">
      <dsp:nvSpPr>
        <dsp:cNvPr id="0" name=""/>
        <dsp:cNvSpPr/>
      </dsp:nvSpPr>
      <dsp:spPr>
        <a:xfrm>
          <a:off x="4273246" y="2313542"/>
          <a:ext cx="1969107" cy="20375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a:t>Specialist Mental Health Services</a:t>
          </a:r>
          <a:endParaRPr lang="en-GB" sz="2800" b="0" kern="1200" dirty="0"/>
        </a:p>
      </dsp:txBody>
      <dsp:txXfrm>
        <a:off x="4330919" y="2371215"/>
        <a:ext cx="1853761" cy="1922219"/>
      </dsp:txXfrm>
    </dsp:sp>
    <dsp:sp modelId="{8029D68B-A11D-4DBF-89FF-5FC36596172E}">
      <dsp:nvSpPr>
        <dsp:cNvPr id="0" name=""/>
        <dsp:cNvSpPr/>
      </dsp:nvSpPr>
      <dsp:spPr>
        <a:xfrm>
          <a:off x="6407758" y="2313542"/>
          <a:ext cx="1969107" cy="20375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a:t>Programme Management</a:t>
          </a:r>
          <a:endParaRPr lang="en-GB" sz="2800" kern="1200" dirty="0"/>
        </a:p>
      </dsp:txBody>
      <dsp:txXfrm>
        <a:off x="6465431" y="2371215"/>
        <a:ext cx="1853761" cy="1922219"/>
      </dsp:txXfrm>
    </dsp:sp>
    <dsp:sp modelId="{5EE3B0D9-CE62-4DD8-8246-BEE1F02AF9EF}">
      <dsp:nvSpPr>
        <dsp:cNvPr id="0" name=""/>
        <dsp:cNvSpPr/>
      </dsp:nvSpPr>
      <dsp:spPr>
        <a:xfrm>
          <a:off x="8542271" y="2313542"/>
          <a:ext cx="1969107" cy="20375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a:t>Coproduction Service</a:t>
          </a:r>
          <a:endParaRPr lang="en-GB" sz="2800" kern="1200" dirty="0"/>
        </a:p>
      </dsp:txBody>
      <dsp:txXfrm>
        <a:off x="8599944" y="2371215"/>
        <a:ext cx="1853761" cy="1922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C8FBC-E527-4BB9-A7F2-C455739B7C96}">
      <dsp:nvSpPr>
        <dsp:cNvPr id="0" name=""/>
        <dsp:cNvSpPr/>
      </dsp:nvSpPr>
      <dsp:spPr>
        <a:xfrm>
          <a:off x="3638113" y="1684821"/>
          <a:ext cx="3215307" cy="321530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GB" sz="2600" b="1" kern="1200" dirty="0">
              <a:latin typeface="Tisa Offc Serif Pro (Headings)"/>
            </a:rPr>
            <a:t>Changing Futures &amp; Multiple Disadvantage</a:t>
          </a:r>
        </a:p>
      </dsp:txBody>
      <dsp:txXfrm>
        <a:off x="4108984" y="2155692"/>
        <a:ext cx="2273565" cy="2273565"/>
      </dsp:txXfrm>
    </dsp:sp>
    <dsp:sp modelId="{C67D8F85-829C-448A-BBCE-687FEC3ECCD4}">
      <dsp:nvSpPr>
        <dsp:cNvPr id="0" name=""/>
        <dsp:cNvSpPr/>
      </dsp:nvSpPr>
      <dsp:spPr>
        <a:xfrm>
          <a:off x="4441940" y="2313"/>
          <a:ext cx="1607653" cy="1607653"/>
        </a:xfrm>
        <a:prstGeom prst="ellipse">
          <a:avLst/>
        </a:prstGeom>
        <a:solidFill>
          <a:schemeClr val="accent3">
            <a:alpha val="50000"/>
            <a:hueOff val="-825385"/>
            <a:satOff val="-210"/>
            <a:lumOff val="-42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a:t>Substance Misuse Strategy</a:t>
          </a:r>
          <a:endParaRPr lang="en-GB" sz="1700" kern="1200" dirty="0"/>
        </a:p>
      </dsp:txBody>
      <dsp:txXfrm>
        <a:off x="4677375" y="237748"/>
        <a:ext cx="1136783" cy="1136783"/>
      </dsp:txXfrm>
    </dsp:sp>
    <dsp:sp modelId="{464A9DB8-32BD-488D-8C3B-11A289566B5B}">
      <dsp:nvSpPr>
        <dsp:cNvPr id="0" name=""/>
        <dsp:cNvSpPr/>
      </dsp:nvSpPr>
      <dsp:spPr>
        <a:xfrm>
          <a:off x="5685107" y="335419"/>
          <a:ext cx="1607653" cy="1607653"/>
        </a:xfrm>
        <a:prstGeom prst="ellipse">
          <a:avLst/>
        </a:prstGeom>
        <a:solidFill>
          <a:schemeClr val="accent3">
            <a:alpha val="50000"/>
            <a:hueOff val="-1650771"/>
            <a:satOff val="-420"/>
            <a:lumOff val="-84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a:t>SHSC Clinical and Social Care Strategy</a:t>
          </a:r>
        </a:p>
      </dsp:txBody>
      <dsp:txXfrm>
        <a:off x="5920542" y="570854"/>
        <a:ext cx="1136783" cy="1136783"/>
      </dsp:txXfrm>
    </dsp:sp>
    <dsp:sp modelId="{035C20B3-0A32-4B43-ACC6-594129925DDF}">
      <dsp:nvSpPr>
        <dsp:cNvPr id="0" name=""/>
        <dsp:cNvSpPr/>
      </dsp:nvSpPr>
      <dsp:spPr>
        <a:xfrm>
          <a:off x="6595169" y="1245481"/>
          <a:ext cx="1607653" cy="1607653"/>
        </a:xfrm>
        <a:prstGeom prst="ellipse">
          <a:avLst/>
        </a:prstGeom>
        <a:solidFill>
          <a:schemeClr val="accent3">
            <a:alpha val="50000"/>
            <a:hueOff val="-2476156"/>
            <a:satOff val="-629"/>
            <a:lumOff val="-1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a:t>Female Offender Strategy</a:t>
          </a:r>
        </a:p>
      </dsp:txBody>
      <dsp:txXfrm>
        <a:off x="6830604" y="1480916"/>
        <a:ext cx="1136783" cy="1136783"/>
      </dsp:txXfrm>
    </dsp:sp>
    <dsp:sp modelId="{A07E6DDA-74A2-4288-A8C0-02A750EDFFE7}">
      <dsp:nvSpPr>
        <dsp:cNvPr id="0" name=""/>
        <dsp:cNvSpPr/>
      </dsp:nvSpPr>
      <dsp:spPr>
        <a:xfrm>
          <a:off x="6928274" y="2488648"/>
          <a:ext cx="1607653" cy="1607653"/>
        </a:xfrm>
        <a:prstGeom prst="ellipse">
          <a:avLst/>
        </a:prstGeom>
        <a:solidFill>
          <a:schemeClr val="accent3">
            <a:alpha val="50000"/>
            <a:hueOff val="-3301542"/>
            <a:satOff val="-839"/>
            <a:lumOff val="-169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a:t>Domestic &amp; Sexual  Abuse Strategy</a:t>
          </a:r>
          <a:endParaRPr lang="en-GB" sz="1700" kern="1200" dirty="0"/>
        </a:p>
      </dsp:txBody>
      <dsp:txXfrm>
        <a:off x="7163709" y="2724083"/>
        <a:ext cx="1136783" cy="1136783"/>
      </dsp:txXfrm>
    </dsp:sp>
    <dsp:sp modelId="{5606F0FE-D6BF-4AB1-B265-09F614668152}">
      <dsp:nvSpPr>
        <dsp:cNvPr id="0" name=""/>
        <dsp:cNvSpPr/>
      </dsp:nvSpPr>
      <dsp:spPr>
        <a:xfrm>
          <a:off x="6595169" y="3731815"/>
          <a:ext cx="1607653" cy="1607653"/>
        </a:xfrm>
        <a:prstGeom prst="ellipse">
          <a:avLst/>
        </a:prstGeom>
        <a:solidFill>
          <a:schemeClr val="accent3">
            <a:alpha val="50000"/>
            <a:hueOff val="-4126927"/>
            <a:satOff val="-1049"/>
            <a:lumOff val="-21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a:t>Homeless Prevention &amp; Rough Sleeper Strategy </a:t>
          </a:r>
        </a:p>
      </dsp:txBody>
      <dsp:txXfrm>
        <a:off x="6830604" y="3967250"/>
        <a:ext cx="1136783" cy="1136783"/>
      </dsp:txXfrm>
    </dsp:sp>
    <dsp:sp modelId="{1F5FA827-0960-4F56-ABCD-A1509DB51D72}">
      <dsp:nvSpPr>
        <dsp:cNvPr id="0" name=""/>
        <dsp:cNvSpPr/>
      </dsp:nvSpPr>
      <dsp:spPr>
        <a:xfrm>
          <a:off x="5685107" y="4641876"/>
          <a:ext cx="1607653" cy="1607653"/>
        </a:xfrm>
        <a:prstGeom prst="ellipse">
          <a:avLst/>
        </a:prstGeom>
        <a:solidFill>
          <a:schemeClr val="accent3">
            <a:alpha val="50000"/>
            <a:hueOff val="-4952313"/>
            <a:satOff val="-1259"/>
            <a:lumOff val="-2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a:t>Combatting Drugs Partnership</a:t>
          </a:r>
        </a:p>
      </dsp:txBody>
      <dsp:txXfrm>
        <a:off x="5920542" y="4877311"/>
        <a:ext cx="1136783" cy="1136783"/>
      </dsp:txXfrm>
    </dsp:sp>
    <dsp:sp modelId="{87455486-4D74-4C52-BED9-CA519B2CA2F6}">
      <dsp:nvSpPr>
        <dsp:cNvPr id="0" name=""/>
        <dsp:cNvSpPr/>
      </dsp:nvSpPr>
      <dsp:spPr>
        <a:xfrm>
          <a:off x="4441940" y="4974982"/>
          <a:ext cx="1607653" cy="1607653"/>
        </a:xfrm>
        <a:prstGeom prst="ellipse">
          <a:avLst/>
        </a:prstGeom>
        <a:solidFill>
          <a:schemeClr val="accent3">
            <a:alpha val="50000"/>
            <a:hueOff val="-5777698"/>
            <a:satOff val="-1469"/>
            <a:lumOff val="-297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a:t>Inclusion Health Framework (NHS) </a:t>
          </a:r>
          <a:endParaRPr lang="en-GB" sz="1700" kern="1200" dirty="0"/>
        </a:p>
      </dsp:txBody>
      <dsp:txXfrm>
        <a:off x="4677375" y="5210417"/>
        <a:ext cx="1136783" cy="1136783"/>
      </dsp:txXfrm>
    </dsp:sp>
    <dsp:sp modelId="{E91B594D-1221-4254-908E-D6C8351B668E}">
      <dsp:nvSpPr>
        <dsp:cNvPr id="0" name=""/>
        <dsp:cNvSpPr/>
      </dsp:nvSpPr>
      <dsp:spPr>
        <a:xfrm>
          <a:off x="3198773" y="4641876"/>
          <a:ext cx="1607653" cy="1607653"/>
        </a:xfrm>
        <a:prstGeom prst="ellipse">
          <a:avLst/>
        </a:prstGeom>
        <a:solidFill>
          <a:schemeClr val="accent3">
            <a:alpha val="50000"/>
            <a:hueOff val="-6603083"/>
            <a:satOff val="-1679"/>
            <a:lumOff val="-339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a:t>Health &amp; Wellbeing Strategy</a:t>
          </a:r>
          <a:endParaRPr lang="en-GB" sz="1700" b="1" kern="1200" dirty="0"/>
        </a:p>
      </dsp:txBody>
      <dsp:txXfrm>
        <a:off x="3434208" y="4877311"/>
        <a:ext cx="1136783" cy="1136783"/>
      </dsp:txXfrm>
    </dsp:sp>
    <dsp:sp modelId="{C96272F7-996C-43E4-B3A8-DB231FCFF3FB}">
      <dsp:nvSpPr>
        <dsp:cNvPr id="0" name=""/>
        <dsp:cNvSpPr/>
      </dsp:nvSpPr>
      <dsp:spPr>
        <a:xfrm>
          <a:off x="2288712" y="3731815"/>
          <a:ext cx="1607653" cy="1607653"/>
        </a:xfrm>
        <a:prstGeom prst="ellipse">
          <a:avLst/>
        </a:prstGeom>
        <a:solidFill>
          <a:schemeClr val="accent3">
            <a:alpha val="50000"/>
            <a:hueOff val="-7428469"/>
            <a:satOff val="-1888"/>
            <a:lumOff val="-382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buFont typeface="Arial" panose="020B0604020202020204" pitchFamily="34" charset="0"/>
            <a:buChar char="•"/>
          </a:pPr>
          <a:r>
            <a:rPr lang="en-GB" sz="1700" b="1" kern="1200" dirty="0"/>
            <a:t>Police Crime Plan</a:t>
          </a:r>
          <a:endParaRPr lang="en-GB" sz="1700" kern="1200" dirty="0"/>
        </a:p>
      </dsp:txBody>
      <dsp:txXfrm>
        <a:off x="2524147" y="3967250"/>
        <a:ext cx="1136783" cy="1136783"/>
      </dsp:txXfrm>
    </dsp:sp>
    <dsp:sp modelId="{983A2A7A-FBDD-42CD-AF1F-1C75875AF010}">
      <dsp:nvSpPr>
        <dsp:cNvPr id="0" name=""/>
        <dsp:cNvSpPr/>
      </dsp:nvSpPr>
      <dsp:spPr>
        <a:xfrm>
          <a:off x="1955606" y="2488648"/>
          <a:ext cx="1607653" cy="1607653"/>
        </a:xfrm>
        <a:prstGeom prst="ellipse">
          <a:avLst/>
        </a:prstGeom>
        <a:solidFill>
          <a:schemeClr val="accent3">
            <a:alpha val="50000"/>
            <a:hueOff val="-8253854"/>
            <a:satOff val="-2098"/>
            <a:lumOff val="-424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b="1" kern="1200" dirty="0"/>
            <a:t>Safer Sheffield Partnership</a:t>
          </a:r>
        </a:p>
      </dsp:txBody>
      <dsp:txXfrm>
        <a:off x="2191041" y="2724083"/>
        <a:ext cx="1136783" cy="1136783"/>
      </dsp:txXfrm>
    </dsp:sp>
    <dsp:sp modelId="{84BF1A7C-1600-45FE-82CA-1D6E07381555}">
      <dsp:nvSpPr>
        <dsp:cNvPr id="0" name=""/>
        <dsp:cNvSpPr/>
      </dsp:nvSpPr>
      <dsp:spPr>
        <a:xfrm>
          <a:off x="2288712" y="1245481"/>
          <a:ext cx="1607653" cy="1607653"/>
        </a:xfrm>
        <a:prstGeom prst="ellipse">
          <a:avLst/>
        </a:prstGeom>
        <a:solidFill>
          <a:schemeClr val="accent3">
            <a:alpha val="50000"/>
            <a:hueOff val="-9079240"/>
            <a:satOff val="-2308"/>
            <a:lumOff val="-467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buFont typeface="Arial" panose="020B0604020202020204" pitchFamily="34" charset="0"/>
            <a:buChar char="•"/>
          </a:pPr>
          <a:r>
            <a:rPr lang="en-GB" sz="1700" b="1" kern="1200" dirty="0"/>
            <a:t>Adult Safeguarding Strategy </a:t>
          </a:r>
          <a:endParaRPr lang="en-GB" sz="1700" kern="1200" dirty="0"/>
        </a:p>
      </dsp:txBody>
      <dsp:txXfrm>
        <a:off x="2524147" y="1480916"/>
        <a:ext cx="1136783" cy="1136783"/>
      </dsp:txXfrm>
    </dsp:sp>
    <dsp:sp modelId="{6E80D4B9-6B05-40E0-B471-3FE73681E6B8}">
      <dsp:nvSpPr>
        <dsp:cNvPr id="0" name=""/>
        <dsp:cNvSpPr/>
      </dsp:nvSpPr>
      <dsp:spPr>
        <a:xfrm>
          <a:off x="3198773" y="335419"/>
          <a:ext cx="1607653" cy="1607653"/>
        </a:xfrm>
        <a:prstGeom prst="ellipse">
          <a:avLst/>
        </a:prstGeom>
        <a:solidFill>
          <a:schemeClr val="accent3">
            <a:alpha val="50000"/>
            <a:hueOff val="-9904625"/>
            <a:satOff val="-2518"/>
            <a:lumOff val="-509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buFont typeface="Arial" panose="020B0604020202020204" pitchFamily="34" charset="0"/>
            <a:buChar char="•"/>
          </a:pPr>
          <a:r>
            <a:rPr lang="en-GB" sz="1700" b="1" kern="1200" dirty="0"/>
            <a:t>Mental Health Partnership</a:t>
          </a:r>
          <a:endParaRPr lang="en-GB" sz="1700" kern="1200" dirty="0"/>
        </a:p>
      </dsp:txBody>
      <dsp:txXfrm>
        <a:off x="3434208" y="570854"/>
        <a:ext cx="1136783" cy="11367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8E0AE-5F2B-4273-917B-8B20E927F92B}">
      <dsp:nvSpPr>
        <dsp:cNvPr id="0" name=""/>
        <dsp:cNvSpPr/>
      </dsp:nvSpPr>
      <dsp:spPr>
        <a:xfrm rot="5400000">
          <a:off x="630384" y="1733390"/>
          <a:ext cx="2711412" cy="326799"/>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A368F1-E025-4D50-8121-334C2A4D8903}">
      <dsp:nvSpPr>
        <dsp:cNvPr id="0" name=""/>
        <dsp:cNvSpPr/>
      </dsp:nvSpPr>
      <dsp:spPr>
        <a:xfrm>
          <a:off x="1253910" y="2655"/>
          <a:ext cx="3631107" cy="217866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dirty="0">
              <a:solidFill>
                <a:schemeClr val="tx1"/>
              </a:solidFill>
            </a:rPr>
            <a:t>Cross city agreement that the </a:t>
          </a:r>
          <a:r>
            <a:rPr lang="en-GB" sz="1700" b="1" kern="1200" dirty="0">
              <a:solidFill>
                <a:schemeClr val="tx1"/>
              </a:solidFill>
              <a:effectLst/>
              <a:ea typeface="Times New Roman" panose="02020603050405020304" pitchFamily="18" charset="0"/>
            </a:rPr>
            <a:t>Multi Agency Safeguarding Hub will be the designated escalation route for Cuckooing concerns related to victims. Training updated to reflect</a:t>
          </a:r>
          <a:endParaRPr lang="en-GB" sz="1700" b="1" kern="1200" dirty="0">
            <a:solidFill>
              <a:schemeClr val="tx1"/>
            </a:solidFill>
          </a:endParaRPr>
        </a:p>
      </dsp:txBody>
      <dsp:txXfrm>
        <a:off x="1317721" y="66466"/>
        <a:ext cx="3503485" cy="2051042"/>
      </dsp:txXfrm>
    </dsp:sp>
    <dsp:sp modelId="{AF4E24AE-1769-46EC-A12D-45F2B05B7AFE}">
      <dsp:nvSpPr>
        <dsp:cNvPr id="0" name=""/>
        <dsp:cNvSpPr/>
      </dsp:nvSpPr>
      <dsp:spPr>
        <a:xfrm>
          <a:off x="1992049" y="3095056"/>
          <a:ext cx="4817454" cy="326799"/>
        </a:xfrm>
        <a:prstGeom prst="rect">
          <a:avLst/>
        </a:prstGeom>
        <a:solidFill>
          <a:schemeClr val="accent3">
            <a:hueOff val="-4952313"/>
            <a:satOff val="-1259"/>
            <a:lumOff val="-254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2CA67C-2B0F-4C1E-AE1B-9FDA4F97EA84}">
      <dsp:nvSpPr>
        <dsp:cNvPr id="0" name=""/>
        <dsp:cNvSpPr/>
      </dsp:nvSpPr>
      <dsp:spPr>
        <a:xfrm>
          <a:off x="1253910" y="2725986"/>
          <a:ext cx="3631107" cy="2178664"/>
        </a:xfrm>
        <a:prstGeom prst="roundRect">
          <a:avLst>
            <a:gd name="adj" fmla="val 10000"/>
          </a:avLst>
        </a:prstGeom>
        <a:solidFill>
          <a:schemeClr val="accent3">
            <a:hueOff val="-3301542"/>
            <a:satOff val="-839"/>
            <a:lumOff val="-169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dirty="0">
              <a:solidFill>
                <a:schemeClr val="tx1"/>
              </a:solidFill>
              <a:effectLst/>
              <a:ea typeface="Times New Roman" panose="02020603050405020304" pitchFamily="18" charset="0"/>
            </a:rPr>
            <a:t>Improvements to data recording agreed with SCC Housing Solutions, SCC Housing and Neighbourhoods, SCC Homelessness Service Providers, SCC Communities, SCC Adult Social Care, SCC Family and Childrens, Sheffield Health and Social Care Trust, South Yorkshire Fire Service, South Yorkshire Police </a:t>
          </a:r>
          <a:endParaRPr lang="en-GB" sz="1700" b="1" kern="1200" dirty="0">
            <a:solidFill>
              <a:schemeClr val="tx1"/>
            </a:solidFill>
          </a:endParaRPr>
        </a:p>
      </dsp:txBody>
      <dsp:txXfrm>
        <a:off x="1317721" y="2789797"/>
        <a:ext cx="3503485" cy="2051042"/>
      </dsp:txXfrm>
    </dsp:sp>
    <dsp:sp modelId="{1BCD3829-30C0-4559-A56A-CF7CDEDD1DCA}">
      <dsp:nvSpPr>
        <dsp:cNvPr id="0" name=""/>
        <dsp:cNvSpPr/>
      </dsp:nvSpPr>
      <dsp:spPr>
        <a:xfrm rot="16200000">
          <a:off x="5459757" y="1733390"/>
          <a:ext cx="2711412" cy="326799"/>
        </a:xfrm>
        <a:prstGeom prst="rect">
          <a:avLst/>
        </a:prstGeom>
        <a:solidFill>
          <a:schemeClr val="accent3">
            <a:hueOff val="-9904625"/>
            <a:satOff val="-2518"/>
            <a:lumOff val="-5097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45DB4A-C5AA-4283-B5F6-1FD354F70006}">
      <dsp:nvSpPr>
        <dsp:cNvPr id="0" name=""/>
        <dsp:cNvSpPr/>
      </dsp:nvSpPr>
      <dsp:spPr>
        <a:xfrm>
          <a:off x="6083283" y="2725986"/>
          <a:ext cx="3631107" cy="2178664"/>
        </a:xfrm>
        <a:prstGeom prst="roundRect">
          <a:avLst>
            <a:gd name="adj" fmla="val 10000"/>
          </a:avLst>
        </a:prstGeom>
        <a:solidFill>
          <a:schemeClr val="accent3">
            <a:hueOff val="-6603083"/>
            <a:satOff val="-1679"/>
            <a:lumOff val="-339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dirty="0">
              <a:effectLst/>
              <a:ea typeface="Times New Roman" panose="02020603050405020304" pitchFamily="18" charset="0"/>
            </a:rPr>
            <a:t>Finalised reporting process for the above partners to provide quarterly data on prevalence of Cuckooing to both the Sheffield Safeguarding Adults Partnership and FORTIFY Silver </a:t>
          </a:r>
          <a:endParaRPr lang="en-GB" sz="1700" b="1" kern="1200" dirty="0">
            <a:solidFill>
              <a:schemeClr val="tx1"/>
            </a:solidFill>
          </a:endParaRPr>
        </a:p>
      </dsp:txBody>
      <dsp:txXfrm>
        <a:off x="6147094" y="2789797"/>
        <a:ext cx="3503485" cy="2051042"/>
      </dsp:txXfrm>
    </dsp:sp>
    <dsp:sp modelId="{996D288F-C01A-4179-9A45-4C9A0A3F1F34}">
      <dsp:nvSpPr>
        <dsp:cNvPr id="0" name=""/>
        <dsp:cNvSpPr/>
      </dsp:nvSpPr>
      <dsp:spPr>
        <a:xfrm>
          <a:off x="6083283" y="2655"/>
          <a:ext cx="3631107" cy="2178664"/>
        </a:xfrm>
        <a:prstGeom prst="roundRect">
          <a:avLst>
            <a:gd name="adj" fmla="val 10000"/>
          </a:avLst>
        </a:prstGeom>
        <a:solidFill>
          <a:schemeClr val="accent3">
            <a:hueOff val="-9904625"/>
            <a:satOff val="-2518"/>
            <a:lumOff val="-509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b="1" kern="1200" dirty="0">
              <a:effectLst/>
              <a:ea typeface="Times New Roman" panose="02020603050405020304" pitchFamily="18" charset="0"/>
            </a:rPr>
            <a:t>Attended FORTIFY Bronze to discuss resourcing a designated Cuckooing multi agency team</a:t>
          </a:r>
          <a:endParaRPr lang="en-GB" sz="1700" b="1" kern="1200" dirty="0">
            <a:solidFill>
              <a:schemeClr val="tx1"/>
            </a:solidFill>
          </a:endParaRPr>
        </a:p>
      </dsp:txBody>
      <dsp:txXfrm>
        <a:off x="6147094" y="66466"/>
        <a:ext cx="3503485" cy="205104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0.7599</cdr:x>
      <cdr:y>0.59748</cdr:y>
    </cdr:from>
    <cdr:to>
      <cdr:x>0.77431</cdr:x>
      <cdr:y>0.62561</cdr:y>
    </cdr:to>
    <cdr:sp macro="" textlink="">
      <cdr:nvSpPr>
        <cdr:cNvPr id="2" name="Oval 1"/>
        <cdr:cNvSpPr/>
      </cdr:nvSpPr>
      <cdr:spPr>
        <a:xfrm xmlns:a="http://schemas.openxmlformats.org/drawingml/2006/main">
          <a:off x="7151440" y="2777237"/>
          <a:ext cx="135688" cy="130729"/>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endParaRPr lang="en-GB"/>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F3AA588-D935-4316-8F60-7030F7221691}" type="datetime1">
              <a:rPr lang="en-GB" smtClean="0"/>
              <a:t>30/01/2024</a:t>
            </a:fld>
            <a:endParaRPr lang="en-GB"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0AC623C-86E0-4A85-83FB-F4A716956FD4}" type="slidenum">
              <a:rPr lang="en-GB" smtClean="0"/>
              <a:t>‹#›</a:t>
            </a:fld>
            <a:endParaRPr lang="en-GB"/>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B4B90-5A51-4008-B8B1-FF1256259E7D}" type="datetime1">
              <a:rPr lang="en-GB" smtClean="0"/>
              <a:pPr/>
              <a:t>30/01/2024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37D7554-D10C-4E29-B8E6-BB7111FA614F}" type="slidenum">
              <a:rPr lang="en-GB" noProof="0" smtClean="0"/>
              <a:t>‹#›</a:t>
            </a:fld>
            <a:endParaRPr lang="en-GB" noProof="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1</a:t>
            </a:fld>
            <a:endParaRPr lang="en-GB"/>
          </a:p>
        </p:txBody>
      </p:sp>
    </p:spTree>
    <p:extLst>
      <p:ext uri="{BB962C8B-B14F-4D97-AF65-F5344CB8AC3E}">
        <p14:creationId xmlns:p14="http://schemas.microsoft.com/office/powerpoint/2010/main" val="1794764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Arial" panose="020B0604020202020204" pitchFamily="34" charset="0"/>
                <a:ea typeface="Times New Roman" panose="02020603050405020304" pitchFamily="18" charset="0"/>
              </a:rPr>
              <a:t>There was a strong correlation between identified locations for Cuckooing and reported drugs crimes based on South Yorkshire Police crime data. These heat maps show where instances of Cuckooing were most prevalent. </a:t>
            </a:r>
            <a:endParaRPr lang="en-GB" sz="1800" b="1"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11</a:t>
            </a:fld>
            <a:endParaRPr lang="en-GB"/>
          </a:p>
        </p:txBody>
      </p:sp>
    </p:spTree>
    <p:extLst>
      <p:ext uri="{BB962C8B-B14F-4D97-AF65-F5344CB8AC3E}">
        <p14:creationId xmlns:p14="http://schemas.microsoft.com/office/powerpoint/2010/main" val="232634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12</a:t>
            </a:fld>
            <a:endParaRPr lang="en-GB"/>
          </a:p>
        </p:txBody>
      </p:sp>
    </p:spTree>
    <p:extLst>
      <p:ext uri="{BB962C8B-B14F-4D97-AF65-F5344CB8AC3E}">
        <p14:creationId xmlns:p14="http://schemas.microsoft.com/office/powerpoint/2010/main" val="3682198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13</a:t>
            </a:fld>
            <a:endParaRPr lang="en-GB"/>
          </a:p>
        </p:txBody>
      </p:sp>
    </p:spTree>
    <p:extLst>
      <p:ext uri="{BB962C8B-B14F-4D97-AF65-F5344CB8AC3E}">
        <p14:creationId xmlns:p14="http://schemas.microsoft.com/office/powerpoint/2010/main" val="965412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14</a:t>
            </a:fld>
            <a:endParaRPr lang="en-GB"/>
          </a:p>
        </p:txBody>
      </p:sp>
    </p:spTree>
    <p:extLst>
      <p:ext uri="{BB962C8B-B14F-4D97-AF65-F5344CB8AC3E}">
        <p14:creationId xmlns:p14="http://schemas.microsoft.com/office/powerpoint/2010/main" val="2856203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15</a:t>
            </a:fld>
            <a:endParaRPr lang="en-GB"/>
          </a:p>
        </p:txBody>
      </p:sp>
    </p:spTree>
    <p:extLst>
      <p:ext uri="{BB962C8B-B14F-4D97-AF65-F5344CB8AC3E}">
        <p14:creationId xmlns:p14="http://schemas.microsoft.com/office/powerpoint/2010/main" val="3004427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16</a:t>
            </a:fld>
            <a:endParaRPr lang="en-GB"/>
          </a:p>
        </p:txBody>
      </p:sp>
    </p:spTree>
    <p:extLst>
      <p:ext uri="{BB962C8B-B14F-4D97-AF65-F5344CB8AC3E}">
        <p14:creationId xmlns:p14="http://schemas.microsoft.com/office/powerpoint/2010/main" val="3677216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17</a:t>
            </a:fld>
            <a:endParaRPr lang="en-GB"/>
          </a:p>
        </p:txBody>
      </p:sp>
    </p:spTree>
    <p:extLst>
      <p:ext uri="{BB962C8B-B14F-4D97-AF65-F5344CB8AC3E}">
        <p14:creationId xmlns:p14="http://schemas.microsoft.com/office/powerpoint/2010/main" val="197109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Font typeface="Arial" panose="020B0604020202020204" pitchFamily="34" charset="0"/>
              <a:buNone/>
            </a:pPr>
            <a:r>
              <a:rPr lang="en-GB" sz="1200" b="1" dirty="0"/>
              <a:t>Narrative: this is a group of individuals who are already costly to the system and whom the system will likely never work for – there is a commitment from services that this group may need some form of care for their adult lives due to their trauma and life experience (not be confused with lack of hope for some recovery)</a:t>
            </a:r>
          </a:p>
          <a:p>
            <a:pPr marL="0" indent="0">
              <a:lnSpc>
                <a:spcPct val="110000"/>
              </a:lnSpc>
              <a:buFont typeface="Arial" panose="020B0604020202020204" pitchFamily="34" charset="0"/>
              <a:buNone/>
            </a:pPr>
            <a:endParaRPr lang="en-GB" sz="1200" b="1" dirty="0"/>
          </a:p>
          <a:p>
            <a:pPr marL="0" indent="0">
              <a:lnSpc>
                <a:spcPct val="110000"/>
              </a:lnSpc>
              <a:buFont typeface="Arial" panose="020B0604020202020204" pitchFamily="34" charset="0"/>
              <a:buNone/>
            </a:pPr>
            <a:r>
              <a:rPr lang="en-GB" sz="1200" b="1" dirty="0"/>
              <a:t>Age range – this is a cohort who will experience declining health as they age quicker than general population if they don’t die</a:t>
            </a:r>
          </a:p>
        </p:txBody>
      </p:sp>
      <p:sp>
        <p:nvSpPr>
          <p:cNvPr id="4" name="Slide Number Placeholder 3"/>
          <p:cNvSpPr>
            <a:spLocks noGrp="1"/>
          </p:cNvSpPr>
          <p:nvPr>
            <p:ph type="sldNum" sz="quarter" idx="5"/>
          </p:nvPr>
        </p:nvSpPr>
        <p:spPr/>
        <p:txBody>
          <a:bodyPr/>
          <a:lstStyle/>
          <a:p>
            <a:pPr rtl="0"/>
            <a:fld id="{C37D7554-D10C-4E29-B8E6-BB7111FA614F}" type="slidenum">
              <a:rPr lang="en-GB" smtClean="0"/>
              <a:t>18</a:t>
            </a:fld>
            <a:endParaRPr lang="en-GB"/>
          </a:p>
        </p:txBody>
      </p:sp>
    </p:spTree>
    <p:extLst>
      <p:ext uri="{BB962C8B-B14F-4D97-AF65-F5344CB8AC3E}">
        <p14:creationId xmlns:p14="http://schemas.microsoft.com/office/powerpoint/2010/main" val="74496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10000"/>
              </a:lnSpc>
            </a:pPr>
            <a:r>
              <a:rPr lang="en-GB" sz="1200" b="1" dirty="0"/>
              <a:t>Cohort’s contact with services increasing prior to Changing Futures </a:t>
            </a:r>
          </a:p>
          <a:p>
            <a:pPr marL="342900" indent="-342900">
              <a:lnSpc>
                <a:spcPct val="110000"/>
              </a:lnSpc>
            </a:pPr>
            <a:r>
              <a:rPr lang="en-GB" sz="1200" b="1" dirty="0"/>
              <a:t>Need escalating or need consistent but becoming more visible to the system</a:t>
            </a:r>
          </a:p>
          <a:p>
            <a:pPr marL="342900" indent="-342900">
              <a:lnSpc>
                <a:spcPct val="110000"/>
              </a:lnSpc>
            </a:pPr>
            <a:r>
              <a:rPr lang="en-GB" sz="1200" b="1" dirty="0"/>
              <a:t>Not visible in MH system prior to CF &amp; HAST support</a:t>
            </a:r>
          </a:p>
        </p:txBody>
      </p:sp>
      <p:sp>
        <p:nvSpPr>
          <p:cNvPr id="4" name="Slide Number Placeholder 3"/>
          <p:cNvSpPr>
            <a:spLocks noGrp="1"/>
          </p:cNvSpPr>
          <p:nvPr>
            <p:ph type="sldNum" sz="quarter" idx="5"/>
          </p:nvPr>
        </p:nvSpPr>
        <p:spPr/>
        <p:txBody>
          <a:bodyPr/>
          <a:lstStyle/>
          <a:p>
            <a:pPr rtl="0"/>
            <a:fld id="{C37D7554-D10C-4E29-B8E6-BB7111FA614F}" type="slidenum">
              <a:rPr lang="en-GB" smtClean="0"/>
              <a:t>19</a:t>
            </a:fld>
            <a:endParaRPr lang="en-GB"/>
          </a:p>
        </p:txBody>
      </p:sp>
    </p:spTree>
    <p:extLst>
      <p:ext uri="{BB962C8B-B14F-4D97-AF65-F5344CB8AC3E}">
        <p14:creationId xmlns:p14="http://schemas.microsoft.com/office/powerpoint/2010/main" val="2474002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Success stories: getting people into high intensity / needs supported accommodation – CF being involved has facilitated this being successful</a:t>
            </a:r>
          </a:p>
        </p:txBody>
      </p:sp>
      <p:sp>
        <p:nvSpPr>
          <p:cNvPr id="4" name="Slide Number Placeholder 3"/>
          <p:cNvSpPr>
            <a:spLocks noGrp="1"/>
          </p:cNvSpPr>
          <p:nvPr>
            <p:ph type="sldNum" sz="quarter" idx="5"/>
          </p:nvPr>
        </p:nvSpPr>
        <p:spPr/>
        <p:txBody>
          <a:bodyPr/>
          <a:lstStyle/>
          <a:p>
            <a:pPr rtl="0"/>
            <a:fld id="{C37D7554-D10C-4E29-B8E6-BB7111FA614F}" type="slidenum">
              <a:rPr lang="en-GB" smtClean="0"/>
              <a:t>20</a:t>
            </a:fld>
            <a:endParaRPr lang="en-GB"/>
          </a:p>
        </p:txBody>
      </p:sp>
    </p:spTree>
    <p:extLst>
      <p:ext uri="{BB962C8B-B14F-4D97-AF65-F5344CB8AC3E}">
        <p14:creationId xmlns:p14="http://schemas.microsoft.com/office/powerpoint/2010/main" val="143869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2</a:t>
            </a:fld>
            <a:endParaRPr lang="en-GB"/>
          </a:p>
        </p:txBody>
      </p:sp>
    </p:spTree>
    <p:extLst>
      <p:ext uri="{BB962C8B-B14F-4D97-AF65-F5344CB8AC3E}">
        <p14:creationId xmlns:p14="http://schemas.microsoft.com/office/powerpoint/2010/main" val="1257185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rtl="0"/>
            <a:fld id="{C37D7554-D10C-4E29-B8E6-BB7111FA614F}" type="slidenum">
              <a:rPr lang="en-GB" smtClean="0"/>
              <a:t>21</a:t>
            </a:fld>
            <a:endParaRPr lang="en-GB"/>
          </a:p>
        </p:txBody>
      </p:sp>
    </p:spTree>
    <p:extLst>
      <p:ext uri="{BB962C8B-B14F-4D97-AF65-F5344CB8AC3E}">
        <p14:creationId xmlns:p14="http://schemas.microsoft.com/office/powerpoint/2010/main" val="283641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Increasing capacity / throughflow in housing solutions</a:t>
            </a:r>
          </a:p>
        </p:txBody>
      </p:sp>
      <p:sp>
        <p:nvSpPr>
          <p:cNvPr id="4" name="Slide Number Placeholder 3"/>
          <p:cNvSpPr>
            <a:spLocks noGrp="1"/>
          </p:cNvSpPr>
          <p:nvPr>
            <p:ph type="sldNum" sz="quarter" idx="5"/>
          </p:nvPr>
        </p:nvSpPr>
        <p:spPr/>
        <p:txBody>
          <a:bodyPr/>
          <a:lstStyle/>
          <a:p>
            <a:pPr rtl="0"/>
            <a:fld id="{C37D7554-D10C-4E29-B8E6-BB7111FA614F}" type="slidenum">
              <a:rPr lang="en-GB" smtClean="0"/>
              <a:t>22</a:t>
            </a:fld>
            <a:endParaRPr lang="en-GB"/>
          </a:p>
        </p:txBody>
      </p:sp>
    </p:spTree>
    <p:extLst>
      <p:ext uri="{BB962C8B-B14F-4D97-AF65-F5344CB8AC3E}">
        <p14:creationId xmlns:p14="http://schemas.microsoft.com/office/powerpoint/2010/main" val="2123709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10000"/>
              </a:lnSpc>
            </a:pPr>
            <a:r>
              <a:rPr lang="en-GB" sz="1200" b="1"/>
              <a:t>Result of working intensely with perpetrators</a:t>
            </a:r>
          </a:p>
          <a:p>
            <a:pPr marL="342900" indent="-342900">
              <a:lnSpc>
                <a:spcPct val="110000"/>
              </a:lnSpc>
            </a:pPr>
            <a:r>
              <a:rPr lang="en-GB" sz="1200" b="1"/>
              <a:t>For one individual – no DA offences perpetrated for over a year </a:t>
            </a:r>
          </a:p>
        </p:txBody>
      </p:sp>
      <p:sp>
        <p:nvSpPr>
          <p:cNvPr id="4" name="Slide Number Placeholder 3"/>
          <p:cNvSpPr>
            <a:spLocks noGrp="1"/>
          </p:cNvSpPr>
          <p:nvPr>
            <p:ph type="sldNum" sz="quarter" idx="5"/>
          </p:nvPr>
        </p:nvSpPr>
        <p:spPr/>
        <p:txBody>
          <a:bodyPr/>
          <a:lstStyle/>
          <a:p>
            <a:pPr rtl="0"/>
            <a:fld id="{C37D7554-D10C-4E29-B8E6-BB7111FA614F}" type="slidenum">
              <a:rPr lang="en-GB" smtClean="0"/>
              <a:t>23</a:t>
            </a:fld>
            <a:endParaRPr lang="en-GB"/>
          </a:p>
        </p:txBody>
      </p:sp>
    </p:spTree>
    <p:extLst>
      <p:ext uri="{BB962C8B-B14F-4D97-AF65-F5344CB8AC3E}">
        <p14:creationId xmlns:p14="http://schemas.microsoft.com/office/powerpoint/2010/main" val="3486929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a:p>
        </p:txBody>
      </p:sp>
      <p:sp>
        <p:nvSpPr>
          <p:cNvPr id="4" name="Slide Number Placeholder 3"/>
          <p:cNvSpPr>
            <a:spLocks noGrp="1"/>
          </p:cNvSpPr>
          <p:nvPr>
            <p:ph type="sldNum" sz="quarter" idx="5"/>
          </p:nvPr>
        </p:nvSpPr>
        <p:spPr/>
        <p:txBody>
          <a:bodyPr/>
          <a:lstStyle/>
          <a:p>
            <a:pPr rtl="0"/>
            <a:fld id="{C37D7554-D10C-4E29-B8E6-BB7111FA614F}" type="slidenum">
              <a:rPr lang="en-GB" smtClean="0"/>
              <a:t>24</a:t>
            </a:fld>
            <a:endParaRPr lang="en-GB"/>
          </a:p>
        </p:txBody>
      </p:sp>
    </p:spTree>
    <p:extLst>
      <p:ext uri="{BB962C8B-B14F-4D97-AF65-F5344CB8AC3E}">
        <p14:creationId xmlns:p14="http://schemas.microsoft.com/office/powerpoint/2010/main" val="1915815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highlight>
                  <a:srgbClr val="FFFF00"/>
                </a:highlight>
              </a:rPr>
              <a:t>Drivers – continuity of care on release from prison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highlight>
                  <a:srgbClr val="FFFF00"/>
                </a:highlight>
              </a:rPr>
              <a:t>No. of new convictions reduced but no. in custody maintained – people recalled and finishing sentence</a:t>
            </a:r>
          </a:p>
        </p:txBody>
      </p:sp>
      <p:sp>
        <p:nvSpPr>
          <p:cNvPr id="4" name="Slide Number Placeholder 3"/>
          <p:cNvSpPr>
            <a:spLocks noGrp="1"/>
          </p:cNvSpPr>
          <p:nvPr>
            <p:ph type="sldNum" sz="quarter" idx="5"/>
          </p:nvPr>
        </p:nvSpPr>
        <p:spPr/>
        <p:txBody>
          <a:bodyPr/>
          <a:lstStyle/>
          <a:p>
            <a:pPr rtl="0"/>
            <a:fld id="{C37D7554-D10C-4E29-B8E6-BB7111FA614F}" type="slidenum">
              <a:rPr lang="en-GB" smtClean="0"/>
              <a:t>25</a:t>
            </a:fld>
            <a:endParaRPr lang="en-GB"/>
          </a:p>
        </p:txBody>
      </p:sp>
    </p:spTree>
    <p:extLst>
      <p:ext uri="{BB962C8B-B14F-4D97-AF65-F5344CB8AC3E}">
        <p14:creationId xmlns:p14="http://schemas.microsoft.com/office/powerpoint/2010/main" val="1596814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26</a:t>
            </a:fld>
            <a:endParaRPr lang="en-GB"/>
          </a:p>
        </p:txBody>
      </p:sp>
    </p:spTree>
    <p:extLst>
      <p:ext uri="{BB962C8B-B14F-4D97-AF65-F5344CB8AC3E}">
        <p14:creationId xmlns:p14="http://schemas.microsoft.com/office/powerpoint/2010/main" val="1149539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3</a:t>
            </a:fld>
            <a:endParaRPr lang="en-GB"/>
          </a:p>
        </p:txBody>
      </p:sp>
    </p:spTree>
    <p:extLst>
      <p:ext uri="{BB962C8B-B14F-4D97-AF65-F5344CB8AC3E}">
        <p14:creationId xmlns:p14="http://schemas.microsoft.com/office/powerpoint/2010/main" val="92036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60-70 Associates</a:t>
            </a:r>
          </a:p>
          <a:p>
            <a:endParaRPr lang="en-GB" noProof="0"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4</a:t>
            </a:fld>
            <a:endParaRPr lang="en-GB"/>
          </a:p>
        </p:txBody>
      </p:sp>
    </p:spTree>
    <p:extLst>
      <p:ext uri="{BB962C8B-B14F-4D97-AF65-F5344CB8AC3E}">
        <p14:creationId xmlns:p14="http://schemas.microsoft.com/office/powerpoint/2010/main" val="7528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10000"/>
              </a:lnSpc>
            </a:pPr>
            <a:endParaRPr lang="en-GB" sz="1200" b="1"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6</a:t>
            </a:fld>
            <a:endParaRPr lang="en-GB"/>
          </a:p>
        </p:txBody>
      </p:sp>
    </p:spTree>
    <p:extLst>
      <p:ext uri="{BB962C8B-B14F-4D97-AF65-F5344CB8AC3E}">
        <p14:creationId xmlns:p14="http://schemas.microsoft.com/office/powerpoint/2010/main" val="286949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7</a:t>
            </a:fld>
            <a:endParaRPr lang="en-GB"/>
          </a:p>
        </p:txBody>
      </p:sp>
    </p:spTree>
    <p:extLst>
      <p:ext uri="{BB962C8B-B14F-4D97-AF65-F5344CB8AC3E}">
        <p14:creationId xmlns:p14="http://schemas.microsoft.com/office/powerpoint/2010/main" val="107117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rPr>
              <a:t>At a multi-agency meeting in September 2022, whilst it was recognised that the issue appears to be increasing it was agreed that we required a better understanding of the scale and impact of the issue before developing this workstream any further</a:t>
            </a:r>
            <a:endParaRPr lang="en-GB" sz="1200" b="1" dirty="0"/>
          </a:p>
          <a:p>
            <a:endParaRPr lang="en-GB" noProof="0"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8</a:t>
            </a:fld>
            <a:endParaRPr lang="en-GB"/>
          </a:p>
        </p:txBody>
      </p:sp>
    </p:spTree>
    <p:extLst>
      <p:ext uri="{BB962C8B-B14F-4D97-AF65-F5344CB8AC3E}">
        <p14:creationId xmlns:p14="http://schemas.microsoft.com/office/powerpoint/2010/main" val="792784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9</a:t>
            </a:fld>
            <a:endParaRPr lang="en-GB"/>
          </a:p>
        </p:txBody>
      </p:sp>
    </p:spTree>
    <p:extLst>
      <p:ext uri="{BB962C8B-B14F-4D97-AF65-F5344CB8AC3E}">
        <p14:creationId xmlns:p14="http://schemas.microsoft.com/office/powerpoint/2010/main" val="1438696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5"/>
          </p:nvPr>
        </p:nvSpPr>
        <p:spPr/>
        <p:txBody>
          <a:bodyPr/>
          <a:lstStyle/>
          <a:p>
            <a:pPr rtl="0"/>
            <a:fld id="{C37D7554-D10C-4E29-B8E6-BB7111FA614F}" type="slidenum">
              <a:rPr lang="en-GB" smtClean="0"/>
              <a:t>10</a:t>
            </a:fld>
            <a:endParaRPr lang="en-GB"/>
          </a:p>
        </p:txBody>
      </p:sp>
    </p:spTree>
    <p:extLst>
      <p:ext uri="{BB962C8B-B14F-4D97-AF65-F5344CB8AC3E}">
        <p14:creationId xmlns:p14="http://schemas.microsoft.com/office/powerpoint/2010/main" val="291554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rtlCol="0"/>
          <a:lstStyle>
            <a:lvl1pPr marL="0" indent="0" algn="ctr">
              <a:buNone/>
              <a:defRPr/>
            </a:lvl1pPr>
          </a:lstStyle>
          <a:p>
            <a:pPr rtl="0"/>
            <a:r>
              <a:rPr lang="en-GB" noProof="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rtlCol="0"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rtl="0"/>
            <a:r>
              <a:rPr lang="en-GB" noProof="0"/>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rtlCol="0" anchor="ctr"/>
          <a:lstStyle>
            <a:lvl1pPr marL="0" indent="0">
              <a:lnSpc>
                <a:spcPct val="80000"/>
              </a:lnSpc>
              <a:spcBef>
                <a:spcPts val="0"/>
              </a:spcBef>
              <a:buNone/>
              <a:defRPr sz="1600" cap="all" spc="100" baseline="0">
                <a:solidFill>
                  <a:schemeClr val="accent1"/>
                </a:solidFill>
                <a:latin typeface="+mn-lt"/>
              </a:defRPr>
            </a:lvl1pPr>
          </a:lstStyle>
          <a:p>
            <a:pPr lvl="0" rtl="0"/>
            <a:r>
              <a:rPr lang="en-GB" noProof="0"/>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rtlCol="0" anchor="ctr"/>
          <a:lstStyle>
            <a:lvl1pPr>
              <a:lnSpc>
                <a:spcPct val="80000"/>
              </a:lnSpc>
              <a:defRPr sz="5000" spc="100" baseline="0">
                <a:solidFill>
                  <a:schemeClr val="accent5">
                    <a:lumMod val="20000"/>
                    <a:lumOff val="80000"/>
                  </a:schemeClr>
                </a:solidFill>
              </a:defRPr>
            </a:lvl1pPr>
          </a:lstStyle>
          <a:p>
            <a:pPr rtl="0"/>
            <a:r>
              <a:rPr lang="en-GB" noProof="0"/>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rtlCol="0"/>
          <a:lstStyle>
            <a:lvl1pPr marL="0" indent="0" algn="ctr">
              <a:buNone/>
              <a:defRPr/>
            </a:lvl1pPr>
          </a:lstStyle>
          <a:p>
            <a:pPr rtl="0"/>
            <a:r>
              <a:rPr lang="en-GB" noProof="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rtlCol="0"/>
          <a:lstStyle/>
          <a:p>
            <a:pPr rtl="0"/>
            <a:r>
              <a:rPr lang="en-GB" noProof="0"/>
              <a:t>8/05/20XX</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rtlCol="0"/>
          <a:lstStyle/>
          <a:p>
            <a:pPr rtl="0"/>
            <a:fld id="{18D65601-5AE2-46FC-B138-694DDD2B510D}" type="slidenum">
              <a:rPr lang="en-GB" noProof="0" smtClean="0"/>
              <a:t>‹#›</a:t>
            </a:fld>
            <a:endParaRPr lang="en-GB" noProof="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en-GB" noProof="0"/>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en-GB" noProof="0"/>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p>
            <a:pPr rtl="0"/>
            <a:r>
              <a:rPr lang="en-GB" noProof="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rtlCol="0"/>
          <a:lstStyle/>
          <a:p>
            <a:pPr rtl="0"/>
            <a:r>
              <a:rPr lang="en-GB" noProof="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rtlCol="0"/>
          <a:lstStyle/>
          <a:p>
            <a:pPr rtl="0"/>
            <a:fld id="{18D65601-5AE2-46FC-B138-694DDD2B510D}" type="slidenum">
              <a:rPr lang="en-GB" noProof="0" smtClean="0"/>
              <a:t>‹#›</a:t>
            </a:fld>
            <a:endParaRPr lang="en-GB" noProof="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rtlCol="0"/>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rtl="0"/>
            <a:r>
              <a:rPr lang="en-GB" noProof="0"/>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rtlCol="0" anchor="ctr"/>
          <a:lstStyle>
            <a:lvl1pPr marL="0" indent="0" algn="ctr">
              <a:buNone/>
              <a:defRPr sz="2000" cap="all" spc="100" baseline="0">
                <a:solidFill>
                  <a:schemeClr val="accent5">
                    <a:lumMod val="50000"/>
                  </a:schemeClr>
                </a:solidFill>
                <a:latin typeface="+mj-lt"/>
              </a:defRPr>
            </a:lvl1pPr>
          </a:lstStyle>
          <a:p>
            <a:pPr lvl="0" rtl="0"/>
            <a:r>
              <a:rPr lang="en-GB" noProof="0"/>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rtlCol="0" anchor="ctr"/>
          <a:lstStyle>
            <a:lvl1pPr marL="0" indent="0" algn="ctr">
              <a:buNone/>
              <a:defRPr sz="2000" cap="all" spc="100" baseline="0">
                <a:solidFill>
                  <a:schemeClr val="accent5">
                    <a:lumMod val="50000"/>
                  </a:schemeClr>
                </a:solidFill>
                <a:latin typeface="+mj-lt"/>
              </a:defRPr>
            </a:lvl1pPr>
          </a:lstStyle>
          <a:p>
            <a:pPr lvl="0" rtl="0"/>
            <a:r>
              <a:rPr lang="en-GB" noProof="0"/>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en-GB" noProof="0"/>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en-GB" noProof="0"/>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en-GB" noProof="0"/>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en-GB" noProof="0"/>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rtlCol="0" anchor="b"/>
          <a:lstStyle>
            <a:lvl1pPr marL="0" indent="0" algn="ctr">
              <a:lnSpc>
                <a:spcPct val="100000"/>
              </a:lnSpc>
              <a:spcBef>
                <a:spcPts val="0"/>
              </a:spcBef>
              <a:buNone/>
              <a:defRPr sz="1400" b="1" cap="none" spc="100" baseline="0">
                <a:solidFill>
                  <a:schemeClr val="accent6"/>
                </a:solidFill>
                <a:latin typeface="+mn-lt"/>
              </a:defRPr>
            </a:lvl1pPr>
          </a:lstStyle>
          <a:p>
            <a:pPr lvl="0" rtl="0"/>
            <a:r>
              <a:rPr lang="en-GB" noProof="0"/>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rtlCol="0"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rtl="0"/>
            <a:r>
              <a:rPr lang="en-GB" noProof="0"/>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rtlCol="0" anchor="ctr"/>
          <a:lstStyle>
            <a:lvl1pPr algn="r">
              <a:lnSpc>
                <a:spcPct val="125000"/>
              </a:lnSpc>
              <a:defRPr lang="en-US" sz="2400" spc="100" baseline="0">
                <a:solidFill>
                  <a:schemeClr val="accent1"/>
                </a:solidFill>
                <a:ea typeface="+mn-ea"/>
                <a:cs typeface="+mn-cs"/>
              </a:defRPr>
            </a:lvl1pPr>
          </a:lstStyle>
          <a:p>
            <a:pPr marL="0" lvl="0" indent="0" algn="r" rtl="0">
              <a:lnSpc>
                <a:spcPct val="125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rtlCol="0"/>
          <a:lstStyle>
            <a:lvl1pPr marL="0" indent="0" algn="ctr">
              <a:buNone/>
              <a:defRPr/>
            </a:lvl1pPr>
          </a:lstStyle>
          <a:p>
            <a:pPr rtl="0"/>
            <a:r>
              <a:rPr lang="en-GB" noProof="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en-GB" noProof="0"/>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rtlCol="0"/>
          <a:lstStyle>
            <a:lvl1pPr marL="0" indent="0">
              <a:lnSpc>
                <a:spcPct val="150000"/>
              </a:lnSpc>
              <a:spcBef>
                <a:spcPts val="0"/>
              </a:spcBef>
              <a:spcAft>
                <a:spcPts val="1200"/>
              </a:spcAft>
              <a:buNone/>
              <a:defRPr sz="1400" spc="100" baseline="0">
                <a:solidFill>
                  <a:schemeClr val="accent1"/>
                </a:solidFill>
              </a:defRPr>
            </a:lvl1pPr>
          </a:lstStyle>
          <a:p>
            <a:pPr lvl="0" rtl="0"/>
            <a:r>
              <a:rPr lang="en-GB" noProof="0"/>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en-GB" noProof="0"/>
              <a:t>Conference Presentation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en-GB" noProof="0" smtClean="0"/>
              <a:pPr/>
              <a:t>‹#›</a:t>
            </a:fld>
            <a:endParaRPr lang="en-GB" noProof="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xmlns=""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rtlCol="0"/>
          <a:lstStyle>
            <a:lvl1pPr marL="0" indent="0" algn="ctr">
              <a:buNone/>
              <a:defRPr/>
            </a:lvl1pPr>
          </a:lstStyle>
          <a:p>
            <a:pPr rtl="0"/>
            <a:r>
              <a:rPr lang="en-GB" noProof="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accent1"/>
                </a:solidFill>
              </a:defRPr>
            </a:lvl1pPr>
          </a:lstStyle>
          <a:p>
            <a:pPr rtl="0"/>
            <a:r>
              <a:rPr lang="en-GB" noProof="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rtlCol="0"/>
          <a:lstStyle>
            <a:lvl1pPr>
              <a:defRPr>
                <a:solidFill>
                  <a:schemeClr val="accent1"/>
                </a:solidFill>
              </a:defRPr>
            </a:lvl1pPr>
          </a:lstStyle>
          <a:p>
            <a:pPr rtl="0"/>
            <a:r>
              <a:rPr lang="en-GB" noProof="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rtlCol="0"/>
          <a:lstStyle>
            <a:lvl1pPr>
              <a:defRPr>
                <a:solidFill>
                  <a:schemeClr val="bg1"/>
                </a:solidFill>
              </a:defRPr>
            </a:lvl1pPr>
          </a:lstStyle>
          <a:p>
            <a:pPr rtl="0"/>
            <a:fld id="{18D65601-5AE2-46FC-B138-694DDD2B510D}" type="slidenum">
              <a:rPr lang="en-GB" noProof="0" smtClean="0"/>
              <a:pPr/>
              <a:t>‹#›</a:t>
            </a:fld>
            <a:endParaRPr lang="en-GB" noProof="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rtlCol="0" anchor="ctr"/>
          <a:lstStyle>
            <a:lvl1pPr marL="0" indent="0">
              <a:lnSpc>
                <a:spcPct val="150000"/>
              </a:lnSpc>
              <a:spcBef>
                <a:spcPts val="0"/>
              </a:spcBef>
              <a:spcAft>
                <a:spcPts val="0"/>
              </a:spcAft>
              <a:buNone/>
              <a:defRPr sz="1400" spc="100" baseline="0"/>
            </a:lvl1pPr>
          </a:lstStyle>
          <a:p>
            <a:pPr lvl="0" rtl="0"/>
            <a:r>
              <a:rPr lang="en-GB" noProof="0"/>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xmlns=""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rtlCol="0" anchor="ctr"/>
          <a:lstStyle>
            <a:lvl1pPr algn="l">
              <a:lnSpc>
                <a:spcPct val="100000"/>
              </a:lnSpc>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xmlns=""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rtlCol="0">
            <a:noAutofit/>
          </a:bodyPr>
          <a:lstStyle>
            <a:lvl1pPr marL="0" indent="0" algn="ctr">
              <a:buNone/>
              <a:defRPr/>
            </a:lvl1pPr>
          </a:lstStyle>
          <a:p>
            <a:pPr rtl="0"/>
            <a:r>
              <a:rPr lang="en-GB" noProof="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en-GB" noProof="0"/>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en-GB" noProof="0"/>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en-GB" noProof="0" smtClean="0"/>
              <a:pPr/>
              <a:t>‹#›</a:t>
            </a:fld>
            <a:endParaRPr lang="en-GB" noProof="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rtlCol="0"/>
          <a:lstStyle>
            <a:lvl1pPr marL="0" indent="0">
              <a:lnSpc>
                <a:spcPct val="150000"/>
              </a:lnSpc>
              <a:spcBef>
                <a:spcPts val="0"/>
              </a:spcBef>
              <a:spcAft>
                <a:spcPts val="1200"/>
              </a:spcAft>
              <a:buNone/>
              <a:defRPr sz="1400" spc="100" baseline="0">
                <a:solidFill>
                  <a:schemeClr val="bg1"/>
                </a:solidFill>
              </a:defRPr>
            </a:lvl1pPr>
          </a:lstStyle>
          <a:p>
            <a:pPr lvl="0" rtl="0"/>
            <a:r>
              <a:rPr lang="en-GB" noProof="0"/>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rtlCol="0" anchor="ctr"/>
          <a:lstStyle>
            <a:lvl1pPr>
              <a:lnSpc>
                <a:spcPct val="100000"/>
              </a:lnSpc>
              <a:defRPr lang="en-US" sz="2400" spc="100" baseline="0">
                <a:solidFill>
                  <a:schemeClr val="bg1"/>
                </a:solidFill>
                <a:ea typeface="+mn-ea"/>
                <a:cs typeface="+mn-cs"/>
              </a:defRPr>
            </a:lvl1pPr>
          </a:lstStyle>
          <a:p>
            <a:pPr marL="0" lvl="0" indent="0" rtl="0">
              <a:lnSpc>
                <a:spcPct val="125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rtlCol="0"/>
          <a:lstStyle>
            <a:lvl1pPr marL="0" indent="0" algn="ctr">
              <a:buNone/>
              <a:defRPr/>
            </a:lvl1pPr>
          </a:lstStyle>
          <a:p>
            <a:pPr rtl="0"/>
            <a:r>
              <a:rPr lang="en-GB" noProof="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rtlCol="0"/>
          <a:lstStyle>
            <a:lvl1pPr>
              <a:defRPr>
                <a:solidFill>
                  <a:schemeClr val="bg1"/>
                </a:solidFill>
              </a:defRPr>
            </a:lvl1pPr>
          </a:lstStyle>
          <a:p>
            <a:pPr rtl="0"/>
            <a:r>
              <a:rPr lang="en-GB" noProof="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rtlCol="0"/>
          <a:lstStyle/>
          <a:p>
            <a:pPr rtl="0"/>
            <a:r>
              <a:rPr lang="en-GB" noProof="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rtlCol="0"/>
          <a:lstStyle/>
          <a:p>
            <a:pPr rtl="0"/>
            <a:fld id="{18D65601-5AE2-46FC-B138-694DDD2B510D}" type="slidenum">
              <a:rPr lang="en-GB" noProof="0" smtClean="0"/>
              <a:t>‹#›</a:t>
            </a:fld>
            <a:endParaRPr lang="en-GB" noProof="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rtlCol="0"/>
          <a:lstStyle>
            <a:lvl1pPr marL="0" indent="0">
              <a:lnSpc>
                <a:spcPct val="125000"/>
              </a:lnSpc>
              <a:spcBef>
                <a:spcPts val="0"/>
              </a:spcBef>
              <a:spcAft>
                <a:spcPts val="1200"/>
              </a:spcAft>
              <a:buNone/>
              <a:defRPr sz="1400" spc="100" baseline="0">
                <a:solidFill>
                  <a:schemeClr val="accent1"/>
                </a:solidFill>
              </a:defRPr>
            </a:lvl1pPr>
          </a:lstStyle>
          <a:p>
            <a:pPr lvl="0" rtl="0"/>
            <a:r>
              <a:rPr lang="en-GB" noProof="0"/>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290101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rtlCol="0"/>
          <a:lstStyle>
            <a:lvl1pPr marL="0" indent="0" algn="ctr">
              <a:buNone/>
              <a:defRPr/>
            </a:lvl1pPr>
          </a:lstStyle>
          <a:p>
            <a:pPr rtl="0"/>
            <a:r>
              <a:rPr lang="en-GB" noProof="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rtlCol="0"/>
          <a:lstStyle/>
          <a:p>
            <a:pPr rtl="0"/>
            <a:r>
              <a:rPr lang="en-GB" noProof="0"/>
              <a:t>8/05/20XX</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rtlCol="0"/>
          <a:lstStyle/>
          <a:p>
            <a:pPr rtl="0"/>
            <a:r>
              <a:rPr lang="en-GB" noProof="0"/>
              <a:t>Conference Presentation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rtlCol="0"/>
          <a:lstStyle/>
          <a:p>
            <a:pPr rtl="0"/>
            <a:fld id="{18D65601-5AE2-46FC-B138-694DDD2B510D}" type="slidenum">
              <a:rPr lang="en-GB" noProof="0" smtClean="0"/>
              <a:t>‹#›</a:t>
            </a:fld>
            <a:endParaRPr lang="en-GB" noProof="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rtlCol="0"/>
          <a:lstStyle>
            <a:lvl1pPr marL="0" indent="0">
              <a:lnSpc>
                <a:spcPct val="100000"/>
              </a:lnSpc>
              <a:spcBef>
                <a:spcPts val="0"/>
              </a:spcBef>
              <a:spcAft>
                <a:spcPts val="1200"/>
              </a:spcAft>
              <a:buNone/>
              <a:defRPr sz="1400" spc="100" baseline="0"/>
            </a:lvl1pPr>
          </a:lstStyle>
          <a:p>
            <a:pPr lvl="0" rtl="0"/>
            <a:r>
              <a:rPr lang="en-GB" noProof="0"/>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7836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rtlCol="0"/>
          <a:lstStyle>
            <a:lvl1pPr marL="0" indent="0" algn="ctr">
              <a:buNone/>
              <a:defRPr/>
            </a:lvl1pPr>
          </a:lstStyle>
          <a:p>
            <a:pPr rtl="0"/>
            <a:r>
              <a:rPr lang="en-GB" noProof="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rtlCol="0"/>
          <a:lstStyle>
            <a:lvl1pPr>
              <a:defRPr>
                <a:solidFill>
                  <a:schemeClr val="accent5">
                    <a:lumMod val="20000"/>
                    <a:lumOff val="80000"/>
                  </a:schemeClr>
                </a:solidFill>
              </a:defRPr>
            </a:lvl1pPr>
          </a:lstStyle>
          <a:p>
            <a:pPr rtl="0"/>
            <a:r>
              <a:rPr lang="en-GB" noProof="0"/>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en-GB" noProof="0"/>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en-GB" noProof="0" smtClean="0"/>
              <a:pPr/>
              <a:t>‹#›</a:t>
            </a:fld>
            <a:endParaRPr lang="en-GB" noProof="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rtlCol="0" anchor="ctr"/>
          <a:lstStyle>
            <a:lvl1pPr marL="0" indent="0">
              <a:lnSpc>
                <a:spcPct val="80000"/>
              </a:lnSpc>
              <a:spcBef>
                <a:spcPts val="0"/>
              </a:spcBef>
              <a:buNone/>
              <a:defRPr sz="1600" b="1" spc="100" baseline="0">
                <a:solidFill>
                  <a:schemeClr val="accent1"/>
                </a:solidFill>
                <a:latin typeface="+mj-lt"/>
              </a:defRPr>
            </a:lvl1pPr>
          </a:lstStyle>
          <a:p>
            <a:pPr lvl="0" rtl="0"/>
            <a:r>
              <a:rPr lang="en-GB" noProof="0"/>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rtlCol="0"/>
          <a:lstStyle>
            <a:lvl1pPr marL="0" indent="0">
              <a:lnSpc>
                <a:spcPct val="150000"/>
              </a:lnSpc>
              <a:spcBef>
                <a:spcPts val="0"/>
              </a:spcBef>
              <a:spcAft>
                <a:spcPts val="1000"/>
              </a:spcAft>
              <a:buNone/>
              <a:defRPr sz="1400" spc="100" baseline="0"/>
            </a:lvl1pPr>
          </a:lstStyle>
          <a:p>
            <a:pPr lvl="0" rtl="0"/>
            <a:r>
              <a:rPr lang="en-GB" noProof="0"/>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xmlns=""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xmlns=""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rtlCol="0" anchor="ctr"/>
          <a:lstStyle>
            <a:lvl1pPr algn="r">
              <a:defRPr lang="en-US" sz="2400" spc="100" baseline="0">
                <a:solidFill>
                  <a:schemeClr val="accent1"/>
                </a:solidFill>
                <a:ea typeface="+mn-ea"/>
                <a:cs typeface="+mn-cs"/>
              </a:defRPr>
            </a:lvl1pPr>
          </a:lstStyle>
          <a:p>
            <a:pPr marL="0" lvl="0" indent="0" algn="r" rtl="0">
              <a:lnSpc>
                <a:spcPct val="80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en-US" noProof="0"/>
              <a:t>Click to edit Master title style</a:t>
            </a:r>
            <a:endParaRPr lang="en-GB" noProof="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rtlCol="0"/>
          <a:lstStyle>
            <a:lvl1pPr marL="0" indent="0" algn="ctr">
              <a:buNone/>
              <a:defRPr/>
            </a:lvl1pPr>
          </a:lstStyle>
          <a:p>
            <a:pPr rtl="0"/>
            <a:r>
              <a:rPr lang="en-GB" noProof="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rtlCol="0" anchor="ctr"/>
          <a:lstStyle>
            <a:lvl1pPr marL="0" indent="0">
              <a:lnSpc>
                <a:spcPct val="150000"/>
              </a:lnSpc>
              <a:spcBef>
                <a:spcPts val="0"/>
              </a:spcBef>
              <a:spcAft>
                <a:spcPts val="0"/>
              </a:spcAft>
              <a:buNone/>
              <a:defRPr sz="1400" spc="100" baseline="0"/>
            </a:lvl1pPr>
          </a:lstStyle>
          <a:p>
            <a:pPr lvl="0" rtl="0"/>
            <a:r>
              <a:rPr lang="en-GB" noProof="0"/>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rtlCol="0"/>
          <a:lstStyle>
            <a:lvl1pPr>
              <a:defRPr>
                <a:solidFill>
                  <a:schemeClr val="bg1"/>
                </a:solidFill>
              </a:defRPr>
            </a:lvl1pPr>
          </a:lstStyle>
          <a:p>
            <a:pPr rtl="0"/>
            <a:r>
              <a:rPr lang="en-GB" noProof="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rtlCol="0"/>
          <a:lstStyle>
            <a:lvl1pPr>
              <a:defRPr>
                <a:solidFill>
                  <a:schemeClr val="accent1"/>
                </a:solidFill>
              </a:defRPr>
            </a:lvl1pPr>
          </a:lstStyle>
          <a:p>
            <a:pPr rtl="0"/>
            <a:r>
              <a:rPr lang="en-GB" noProof="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rtlCol="0"/>
          <a:lstStyle>
            <a:lvl1pPr>
              <a:defRPr>
                <a:solidFill>
                  <a:schemeClr val="accent1"/>
                </a:solidFill>
              </a:defRPr>
            </a:lvl1pPr>
          </a:lstStyle>
          <a:p>
            <a:pPr rtl="0"/>
            <a:fld id="{18D65601-5AE2-46FC-B138-694DDD2B510D}" type="slidenum">
              <a:rPr lang="en-GB" noProof="0" smtClean="0"/>
              <a:pPr/>
              <a:t>‹#›</a:t>
            </a:fld>
            <a:endParaRPr lang="en-GB" noProof="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xmlns=""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xmlns=""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xmlns=""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rtlCol="0"/>
          <a:lstStyle>
            <a:lvl1pPr marL="0" indent="0" algn="ctr">
              <a:buNone/>
              <a:defRPr/>
            </a:lvl1pPr>
          </a:lstStyle>
          <a:p>
            <a:pPr rtl="0"/>
            <a:r>
              <a:rPr lang="en-GB" noProof="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rtlCol="0"/>
          <a:lstStyle/>
          <a:p>
            <a:pPr rtl="0"/>
            <a:r>
              <a:rPr lang="en-GB" noProof="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rtlCol="0"/>
          <a:lstStyle>
            <a:lvl1pPr marL="0" indent="0">
              <a:lnSpc>
                <a:spcPct val="100000"/>
              </a:lnSpc>
              <a:spcBef>
                <a:spcPts val="0"/>
              </a:spcBef>
              <a:spcAft>
                <a:spcPts val="1200"/>
              </a:spcAft>
              <a:buNone/>
              <a:defRPr sz="1400" spc="100" baseline="0"/>
            </a:lvl1pPr>
          </a:lstStyle>
          <a:p>
            <a:pPr lvl="0" rtl="0"/>
            <a:r>
              <a:rPr lang="en-GB" noProof="0"/>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rtlCol="0"/>
          <a:lstStyle>
            <a:lvl1pPr algn="l">
              <a:defRPr>
                <a:solidFill>
                  <a:schemeClr val="bg1"/>
                </a:solidFill>
              </a:defRPr>
            </a:lvl1pPr>
          </a:lstStyle>
          <a:p>
            <a:pPr rtl="0"/>
            <a:r>
              <a:rPr lang="en-GB" noProof="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rtlCol="0"/>
          <a:lstStyle>
            <a:lvl1pPr>
              <a:defRPr>
                <a:solidFill>
                  <a:schemeClr val="bg1"/>
                </a:solidFill>
              </a:defRPr>
            </a:lvl1pPr>
          </a:lstStyle>
          <a:p>
            <a:pPr rtl="0"/>
            <a:fld id="{18D65601-5AE2-46FC-B138-694DDD2B510D}" type="slidenum">
              <a:rPr lang="en-GB" noProof="0" smtClean="0"/>
              <a:pPr/>
              <a:t>‹#›</a:t>
            </a:fld>
            <a:endParaRPr lang="en-GB" noProof="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rtlCol="0" anchor="ctr"/>
          <a:lstStyle>
            <a:lvl1pPr>
              <a:defRPr lang="en-US" sz="2400" spc="100" baseline="0">
                <a:solidFill>
                  <a:schemeClr val="accent1"/>
                </a:solidFill>
                <a:ea typeface="+mn-ea"/>
                <a:cs typeface="+mn-cs"/>
              </a:defRPr>
            </a:lvl1pPr>
          </a:lstStyle>
          <a:p>
            <a:pPr marL="0" lvl="0" indent="0" rtl="0">
              <a:lnSpc>
                <a:spcPct val="80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rtlCol="0"/>
          <a:lstStyle>
            <a:lvl1pPr marL="0" indent="0" algn="ctr">
              <a:buNone/>
              <a:defRPr/>
            </a:lvl1pPr>
          </a:lstStyle>
          <a:p>
            <a:pPr rtl="0"/>
            <a:r>
              <a:rPr lang="en-GB" noProof="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rtlCol="0"/>
          <a:lstStyle>
            <a:lvl1pPr>
              <a:defRPr>
                <a:solidFill>
                  <a:schemeClr val="bg1">
                    <a:lumMod val="95000"/>
                  </a:schemeClr>
                </a:solidFill>
              </a:defRPr>
            </a:lvl1pPr>
          </a:lstStyle>
          <a:p>
            <a:pPr rtl="0"/>
            <a:r>
              <a:rPr lang="en-GB" noProof="0"/>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rtlCol="0"/>
          <a:lstStyle>
            <a:lvl1pPr>
              <a:defRPr>
                <a:solidFill>
                  <a:schemeClr val="bg1">
                    <a:lumMod val="95000"/>
                  </a:schemeClr>
                </a:solidFill>
              </a:defRPr>
            </a:lvl1pPr>
          </a:lstStyle>
          <a:p>
            <a:pPr rtl="0"/>
            <a:r>
              <a:rPr lang="en-GB" noProof="0"/>
              <a:t>Conference Presentation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rtlCol="0"/>
          <a:lstStyle>
            <a:lvl1pPr>
              <a:defRPr>
                <a:solidFill>
                  <a:schemeClr val="bg1">
                    <a:lumMod val="95000"/>
                  </a:schemeClr>
                </a:solidFill>
              </a:defRPr>
            </a:lvl1pPr>
          </a:lstStyle>
          <a:p>
            <a:pPr rtl="0"/>
            <a:fld id="{18D65601-5AE2-46FC-B138-694DDD2B510D}" type="slidenum">
              <a:rPr lang="en-GB" noProof="0" smtClean="0"/>
              <a:pPr/>
              <a:t>‹#›</a:t>
            </a:fld>
            <a:endParaRPr lang="en-GB" noProof="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rtlCol="0" anchor="ctr"/>
          <a:lstStyle>
            <a:lvl1pPr marL="0" indent="0" algn="l">
              <a:lnSpc>
                <a:spcPct val="125000"/>
              </a:lnSpc>
              <a:spcBef>
                <a:spcPts val="0"/>
              </a:spcBef>
              <a:buNone/>
              <a:defRPr sz="3200" i="1" spc="100" baseline="0">
                <a:solidFill>
                  <a:schemeClr val="bg1"/>
                </a:solidFill>
                <a:latin typeface="+mj-lt"/>
              </a:defRPr>
            </a:lvl1pPr>
          </a:lstStyle>
          <a:p>
            <a:pPr lvl="0" rtl="0"/>
            <a:r>
              <a:rPr lang="en-GB" noProof="0"/>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rtlCol="0"/>
          <a:lstStyle>
            <a:lvl1pPr algn="r">
              <a:defRPr lang="en-US" sz="1800" spc="100" baseline="0">
                <a:solidFill>
                  <a:schemeClr val="bg1"/>
                </a:solidFill>
                <a:latin typeface="+mn-lt"/>
                <a:ea typeface="+mn-ea"/>
                <a:cs typeface="+mn-cs"/>
              </a:defRPr>
            </a:lvl1pPr>
          </a:lstStyle>
          <a:p>
            <a:pPr marL="0" lvl="0" indent="0" algn="r" rtl="0">
              <a:spcBef>
                <a:spcPts val="100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rtlCol="0"/>
          <a:lstStyle>
            <a:lvl1pPr>
              <a:defRPr>
                <a:solidFill>
                  <a:schemeClr val="bg1"/>
                </a:solidFill>
              </a:defRPr>
            </a:lvl1pPr>
          </a:lstStyle>
          <a:p>
            <a:pPr rtl="0"/>
            <a:r>
              <a:rPr lang="en-GB" noProof="0"/>
              <a:t>8/05/20XX</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rtlCol="0"/>
          <a:lstStyle>
            <a:lvl1pPr>
              <a:defRPr>
                <a:solidFill>
                  <a:schemeClr val="accent6">
                    <a:lumMod val="75000"/>
                  </a:schemeClr>
                </a:solidFill>
              </a:defRPr>
            </a:lvl1pPr>
          </a:lstStyle>
          <a:p>
            <a:pPr rtl="0"/>
            <a:r>
              <a:rPr lang="en-GB" noProof="0"/>
              <a:t>Conference Presentation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rtlCol="0"/>
          <a:lstStyle>
            <a:lvl1pPr>
              <a:defRPr>
                <a:solidFill>
                  <a:schemeClr val="accent6">
                    <a:lumMod val="75000"/>
                  </a:schemeClr>
                </a:solidFill>
              </a:defRPr>
            </a:lvl1pPr>
          </a:lstStyle>
          <a:p>
            <a:pPr rtl="0"/>
            <a:fld id="{18D65601-5AE2-46FC-B138-694DDD2B510D}" type="slidenum">
              <a:rPr lang="en-GB" noProof="0" smtClean="0"/>
              <a:pPr/>
              <a:t>‹#›</a:t>
            </a:fld>
            <a:endParaRPr lang="en-GB" noProof="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rtlCol="0" anchor="ctr"/>
          <a:lstStyle>
            <a:lvl1pPr marL="0" indent="0" algn="ctr">
              <a:lnSpc>
                <a:spcPct val="150000"/>
              </a:lnSpc>
              <a:spcBef>
                <a:spcPts val="0"/>
              </a:spcBef>
              <a:spcAft>
                <a:spcPts val="0"/>
              </a:spcAft>
              <a:buNone/>
              <a:defRPr sz="1400" spc="100" baseline="0"/>
            </a:lvl1pPr>
          </a:lstStyle>
          <a:p>
            <a:pPr lvl="0" rtl="0"/>
            <a:r>
              <a:rPr lang="en-GB" noProof="0"/>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rtlCol="0" anchor="ctr"/>
          <a:lstStyle>
            <a:lvl1pPr marL="0" indent="0" algn="ctr">
              <a:lnSpc>
                <a:spcPct val="150000"/>
              </a:lnSpc>
              <a:spcBef>
                <a:spcPts val="0"/>
              </a:spcBef>
              <a:spcAft>
                <a:spcPts val="0"/>
              </a:spcAft>
              <a:buNone/>
              <a:defRPr sz="1400" spc="100" baseline="0"/>
            </a:lvl1pPr>
          </a:lstStyle>
          <a:p>
            <a:pPr lvl="0" rtl="0"/>
            <a:r>
              <a:rPr lang="en-GB" noProof="0"/>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xmlns=""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rtlCol="0" anchor="ctr"/>
          <a:lstStyle>
            <a:lvl1pPr algn="r">
              <a:defRPr lang="en-US" sz="2400" spc="100" baseline="0">
                <a:solidFill>
                  <a:schemeClr val="bg1"/>
                </a:solidFill>
                <a:ea typeface="+mn-ea"/>
                <a:cs typeface="+mn-cs"/>
              </a:defRPr>
            </a:lvl1pPr>
          </a:lstStyle>
          <a:p>
            <a:pPr marL="0" lvl="0" indent="0" algn="r" rtl="0">
              <a:lnSpc>
                <a:spcPct val="80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rtlCol="0"/>
          <a:lstStyle/>
          <a:p>
            <a:pPr rtl="0"/>
            <a:r>
              <a:rPr lang="en-GB" noProof="0"/>
              <a:t>8/05/20XX</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rtlCol="0"/>
          <a:lstStyle/>
          <a:p>
            <a:pPr rtl="0"/>
            <a:r>
              <a:rPr lang="en-GB" noProof="0"/>
              <a:t>Conference Presentation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rtlCol="0"/>
          <a:lstStyle/>
          <a:p>
            <a:pPr rtl="0"/>
            <a:fld id="{18D65601-5AE2-46FC-B138-694DDD2B510D}" type="slidenum">
              <a:rPr lang="en-GB" noProof="0" smtClean="0"/>
              <a:t>‹#›</a:t>
            </a:fld>
            <a:endParaRPr lang="en-GB" noProof="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en-GB" noProof="0"/>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en-GB" noProof="0"/>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en-GB" noProof="0"/>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rtlCol="0" anchor="t"/>
          <a:lstStyle>
            <a:lvl1pPr marL="0" indent="0" algn="l">
              <a:lnSpc>
                <a:spcPct val="150000"/>
              </a:lnSpc>
              <a:spcBef>
                <a:spcPts val="0"/>
              </a:spcBef>
              <a:spcAft>
                <a:spcPts val="0"/>
              </a:spcAft>
              <a:buNone/>
              <a:defRPr sz="1400" spc="100" baseline="0"/>
            </a:lvl1pPr>
          </a:lstStyle>
          <a:p>
            <a:pPr lvl="0" rtl="0"/>
            <a:r>
              <a:rPr lang="en-GB" noProof="0"/>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en-GB" noProof="0"/>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en-GB" noProof="0"/>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en-GB" noProof="0"/>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rtlCol="0"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rtl="0"/>
            <a:r>
              <a:rPr lang="en-GB" noProof="0"/>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rtlCol="0" anchor="ctr"/>
          <a:lstStyle>
            <a:lvl1pPr>
              <a:lnSpc>
                <a:spcPct val="125000"/>
              </a:lnSpc>
              <a:defRPr lang="en-US" sz="2400" spc="100" baseline="0">
                <a:solidFill>
                  <a:schemeClr val="accent1"/>
                </a:solidFill>
                <a:ea typeface="+mn-ea"/>
                <a:cs typeface="+mn-cs"/>
              </a:defRPr>
            </a:lvl1pPr>
          </a:lstStyle>
          <a:p>
            <a:pPr marL="0" lvl="0" indent="0" rtl="0">
              <a:lnSpc>
                <a:spcPct val="125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xmlns=""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rtlCol="0">
            <a:noAutofit/>
          </a:bodyPr>
          <a:lstStyle>
            <a:lvl1pPr marL="0" indent="0" algn="ctr">
              <a:buNone/>
              <a:defRPr/>
            </a:lvl1pPr>
          </a:lstStyle>
          <a:p>
            <a:pPr rtl="0"/>
            <a:r>
              <a:rPr lang="en-GB" noProof="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rtlCol="0"/>
          <a:lstStyle>
            <a:lvl1pPr>
              <a:defRPr>
                <a:solidFill>
                  <a:schemeClr val="bg1"/>
                </a:solidFill>
              </a:defRPr>
            </a:lvl1pPr>
          </a:lstStyle>
          <a:p>
            <a:pPr rtl="0"/>
            <a:r>
              <a:rPr lang="en-GB" noProof="0"/>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rtlCol="0"/>
          <a:lstStyle>
            <a:lvl1pPr marL="0" indent="0">
              <a:lnSpc>
                <a:spcPct val="100000"/>
              </a:lnSpc>
              <a:spcBef>
                <a:spcPts val="0"/>
              </a:spcBef>
              <a:spcAft>
                <a:spcPts val="1200"/>
              </a:spcAft>
              <a:buNone/>
              <a:defRPr sz="1400" spc="100" baseline="0">
                <a:solidFill>
                  <a:schemeClr val="bg1"/>
                </a:solidFill>
              </a:defRPr>
            </a:lvl1pPr>
          </a:lstStyle>
          <a:p>
            <a:pPr lvl="0" rtl="0"/>
            <a:r>
              <a:rPr lang="en-GB" noProof="0"/>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rtlCol="0"/>
          <a:lstStyle>
            <a:lvl1pPr algn="l">
              <a:defRPr>
                <a:solidFill>
                  <a:schemeClr val="accent6">
                    <a:lumMod val="75000"/>
                  </a:schemeClr>
                </a:solidFill>
              </a:defRPr>
            </a:lvl1pPr>
          </a:lstStyle>
          <a:p>
            <a:pPr rtl="0"/>
            <a:r>
              <a:rPr lang="en-GB" noProof="0"/>
              <a:t>Conference Presentation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rtlCol="0"/>
          <a:lstStyle>
            <a:lvl1pPr>
              <a:defRPr>
                <a:solidFill>
                  <a:schemeClr val="accent6">
                    <a:lumMod val="75000"/>
                  </a:schemeClr>
                </a:solidFill>
              </a:defRPr>
            </a:lvl1pPr>
          </a:lstStyle>
          <a:p>
            <a:pPr rtl="0"/>
            <a:fld id="{18D65601-5AE2-46FC-B138-694DDD2B510D}" type="slidenum">
              <a:rPr lang="en-GB" noProof="0" smtClean="0"/>
              <a:pPr/>
              <a:t>‹#›</a:t>
            </a:fld>
            <a:endParaRPr lang="en-GB" noProof="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rtlCol="0" anchor="ctr"/>
          <a:lstStyle>
            <a:lvl1pPr>
              <a:defRPr lang="en-US" sz="2400" spc="100" baseline="0">
                <a:solidFill>
                  <a:schemeClr val="bg1"/>
                </a:solidFill>
                <a:ea typeface="+mn-ea"/>
                <a:cs typeface="+mn-cs"/>
              </a:defRPr>
            </a:lvl1pPr>
          </a:lstStyle>
          <a:p>
            <a:pPr marL="0" lvl="0" indent="0" rtl="0">
              <a:lnSpc>
                <a:spcPct val="125000"/>
              </a:lnSpc>
              <a:spcBef>
                <a:spcPts val="0"/>
              </a:spcBef>
              <a:buFont typeface="Arial" panose="020B0604020202020204" pitchFamily="34" charset="0"/>
            </a:pPr>
            <a:r>
              <a:rPr lang="en-US" noProof="0"/>
              <a:t>Click to edit Master title style</a:t>
            </a:r>
            <a:endParaRPr lang="en-GB" noProof="0"/>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pPr rtl="0"/>
            <a:r>
              <a:rPr lang="en-GB" noProof="0"/>
              <a:t>8/05/20XX</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pPr rtl="0"/>
            <a:r>
              <a:rPr lang="en-GB" noProof="0"/>
              <a:t>Conference Presentation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pPr rtl="0"/>
            <a:fld id="{18D65601-5AE2-46FC-B138-694DDD2B510D}" type="slidenum">
              <a:rPr lang="en-GB" noProof="0" smtClean="0"/>
              <a:pPr/>
              <a:t>‹#›</a:t>
            </a:fld>
            <a:endParaRPr lang="en-GB" noProof="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369332"/>
          </a:xfrm>
          <a:prstGeom prst="rect">
            <a:avLst/>
          </a:prstGeom>
          <a:noFill/>
        </p:spPr>
        <p:txBody>
          <a:bodyPr wrap="square" rtlCol="0">
            <a:spAutoFit/>
          </a:bodyPr>
          <a:lstStyle/>
          <a:p>
            <a:pPr rtl="0"/>
            <a:endParaRPr lang="en-GB" noProof="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hyperlink" Target="https://youtu.be/SCc6JTnZrsw" TargetMode="External"/><Relationship Id="rId4" Type="http://schemas.openxmlformats.org/officeDocument/2006/relationships/hyperlink" Target="https://youtu.be/KFaqFEhCEV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995205" y="4965134"/>
            <a:ext cx="6493250" cy="720049"/>
          </a:xfrm>
        </p:spPr>
        <p:txBody>
          <a:bodyPr rtlCol="0"/>
          <a:lstStyle/>
          <a:p>
            <a:pPr rtl="0"/>
            <a:r>
              <a:rPr lang="en-GB" b="1" dirty="0"/>
              <a:t>Changing Futures</a:t>
            </a:r>
          </a:p>
        </p:txBody>
      </p:sp>
      <p:pic>
        <p:nvPicPr>
          <p:cNvPr id="74" name="Picture Placeholder 73">
            <a:extLst>
              <a:ext uri="{FF2B5EF4-FFF2-40B4-BE49-F238E27FC236}">
                <a16:creationId xmlns:a16="http://schemas.microsoft.com/office/drawing/2014/main" id="{70E8AD59-4DDD-4E2E-A6CA-FF1DE5BD8A44}"/>
              </a:ext>
            </a:extLst>
          </p:cNvPr>
          <p:cNvPicPr>
            <a:picLocks noGrp="1" noChangeAspect="1"/>
          </p:cNvPicPr>
          <p:nvPr>
            <p:ph type="pic" sz="quarter" idx="10"/>
          </p:nvPr>
        </p:nvPicPr>
        <p:blipFill>
          <a:blip r:embed="rId3"/>
          <a:srcRect/>
          <a:stretch/>
        </p:blipFill>
        <p:spPr>
          <a:xfrm>
            <a:off x="2476500" y="0"/>
            <a:ext cx="9715500" cy="4610123"/>
          </a:xfrm>
        </p:spPr>
      </p:pic>
      <p:sp>
        <p:nvSpPr>
          <p:cNvPr id="36" name="Text Placeholder 35">
            <a:extLst>
              <a:ext uri="{FF2B5EF4-FFF2-40B4-BE49-F238E27FC236}">
                <a16:creationId xmlns:a16="http://schemas.microsoft.com/office/drawing/2014/main" id="{AEEB6582-6001-4276-8F87-1470B6FA1488}"/>
              </a:ext>
            </a:extLst>
          </p:cNvPr>
          <p:cNvSpPr>
            <a:spLocks noGrp="1"/>
          </p:cNvSpPr>
          <p:nvPr>
            <p:ph type="body" sz="quarter" idx="13"/>
          </p:nvPr>
        </p:nvSpPr>
        <p:spPr>
          <a:xfrm>
            <a:off x="9204412" y="5438776"/>
            <a:ext cx="2797087" cy="1037832"/>
          </a:xfrm>
        </p:spPr>
        <p:txBody>
          <a:bodyPr rtlCol="0"/>
          <a:lstStyle/>
          <a:p>
            <a:pPr algn="r" rtl="0"/>
            <a:r>
              <a:rPr lang="en-GB" sz="2000" b="1" baseline="30000" dirty="0">
                <a:latin typeface="Tisa Offc Serif Pro (Headings)"/>
              </a:rPr>
              <a:t>30th</a:t>
            </a:r>
            <a:r>
              <a:rPr lang="en-GB" sz="2000" b="1" dirty="0">
                <a:latin typeface="Tisa Offc Serif Pro (Headings)"/>
              </a:rPr>
              <a:t> January 2024</a:t>
            </a:r>
          </a:p>
        </p:txBody>
      </p:sp>
      <p:sp>
        <p:nvSpPr>
          <p:cNvPr id="2" name="Title 17">
            <a:extLst>
              <a:ext uri="{FF2B5EF4-FFF2-40B4-BE49-F238E27FC236}">
                <a16:creationId xmlns:a16="http://schemas.microsoft.com/office/drawing/2014/main" id="{4AF81223-B4D1-FD5E-87C5-36E27102110A}"/>
              </a:ext>
            </a:extLst>
          </p:cNvPr>
          <p:cNvSpPr txBox="1">
            <a:spLocks/>
          </p:cNvSpPr>
          <p:nvPr/>
        </p:nvSpPr>
        <p:spPr>
          <a:xfrm>
            <a:off x="995205" y="5597667"/>
            <a:ext cx="6493250" cy="720049"/>
          </a:xfrm>
          <a:prstGeom prst="rect">
            <a:avLst/>
          </a:prstGeom>
        </p:spPr>
        <p:txBody>
          <a:bodyPr rtlCol="0" anchor="ctr"/>
          <a:lstStyle>
            <a:lvl1pPr algn="l" defTabSz="914400" rtl="0" eaLnBrk="1" latinLnBrk="0" hangingPunct="1">
              <a:lnSpc>
                <a:spcPct val="80000"/>
              </a:lnSpc>
              <a:spcBef>
                <a:spcPct val="0"/>
              </a:spcBef>
              <a:buNone/>
              <a:defRPr sz="5000" kern="1200" spc="100" baseline="0">
                <a:solidFill>
                  <a:schemeClr val="accent5">
                    <a:lumMod val="20000"/>
                    <a:lumOff val="80000"/>
                  </a:schemeClr>
                </a:solidFill>
                <a:latin typeface="+mj-lt"/>
                <a:ea typeface="+mj-ea"/>
                <a:cs typeface="+mj-cs"/>
              </a:defRPr>
            </a:lvl1pPr>
          </a:lstStyle>
          <a:p>
            <a:r>
              <a:rPr lang="en-GB" sz="1800" b="1" dirty="0"/>
              <a:t>Justine.Adams@sheffield.gov.uk</a:t>
            </a:r>
          </a:p>
        </p:txBody>
      </p:sp>
    </p:spTree>
    <p:extLst>
      <p:ext uri="{BB962C8B-B14F-4D97-AF65-F5344CB8AC3E}">
        <p14:creationId xmlns:p14="http://schemas.microsoft.com/office/powerpoint/2010/main" val="14011993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1" y="756074"/>
            <a:ext cx="5425634"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Evidence Based Approach</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10</a:t>
            </a:fld>
            <a:endParaRPr lang="en-GB"/>
          </a:p>
        </p:txBody>
      </p:sp>
      <p:sp>
        <p:nvSpPr>
          <p:cNvPr id="3" name="Content Placeholder 2">
            <a:extLst>
              <a:ext uri="{FF2B5EF4-FFF2-40B4-BE49-F238E27FC236}">
                <a16:creationId xmlns:a16="http://schemas.microsoft.com/office/drawing/2014/main" id="{DF59DAE5-EF76-504B-F81D-6C704C58B4F6}"/>
              </a:ext>
            </a:extLst>
          </p:cNvPr>
          <p:cNvSpPr txBox="1">
            <a:spLocks/>
          </p:cNvSpPr>
          <p:nvPr/>
        </p:nvSpPr>
        <p:spPr>
          <a:xfrm>
            <a:off x="4820247" y="1799752"/>
            <a:ext cx="2455427"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dirty="0"/>
              <a:t>October 2020 – October 2022 – 166 individuals identified as victims</a:t>
            </a:r>
          </a:p>
          <a:p>
            <a:pPr algn="ctr"/>
            <a:endParaRPr lang="en-GB" sz="2400" b="1" dirty="0"/>
          </a:p>
          <a:p>
            <a:pPr marL="0" indent="0" algn="ctr">
              <a:buNone/>
            </a:pPr>
            <a:r>
              <a:rPr lang="en-GB" sz="2400" b="1" dirty="0">
                <a:ea typeface="Times New Roman" panose="02020603050405020304" pitchFamily="18" charset="0"/>
              </a:rPr>
              <a:t>In 2022 there was a 43% increase in victims</a:t>
            </a:r>
            <a:endParaRPr lang="en-GB" sz="2400" b="1" dirty="0"/>
          </a:p>
        </p:txBody>
      </p:sp>
      <p:pic>
        <p:nvPicPr>
          <p:cNvPr id="6" name="Chart 2">
            <a:extLst>
              <a:ext uri="{FF2B5EF4-FFF2-40B4-BE49-F238E27FC236}">
                <a16:creationId xmlns:a16="http://schemas.microsoft.com/office/drawing/2014/main" id="{1A8D5438-650D-9374-10A8-6FBA5D74C2E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712" y="2132713"/>
            <a:ext cx="4283034" cy="288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Chart 1">
            <a:extLst>
              <a:ext uri="{FF2B5EF4-FFF2-40B4-BE49-F238E27FC236}">
                <a16:creationId xmlns:a16="http://schemas.microsoft.com/office/drawing/2014/main" id="{1855375F-CF0B-E69C-62E0-723F08AEA3F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816" y="1799752"/>
            <a:ext cx="3728393" cy="354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E2542860-3116-5B07-57CB-35E627C647E0}"/>
              </a:ext>
            </a:extLst>
          </p:cNvPr>
          <p:cNvSpPr txBox="1">
            <a:spLocks/>
          </p:cNvSpPr>
          <p:nvPr/>
        </p:nvSpPr>
        <p:spPr>
          <a:xfrm>
            <a:off x="972815" y="5559956"/>
            <a:ext cx="3728393" cy="10839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Dates for the 166 identified victims – data collected in October 2022 hence reduction/absence in Nov/Dec 22</a:t>
            </a:r>
          </a:p>
        </p:txBody>
      </p:sp>
      <p:sp>
        <p:nvSpPr>
          <p:cNvPr id="9" name="Content Placeholder 2">
            <a:extLst>
              <a:ext uri="{FF2B5EF4-FFF2-40B4-BE49-F238E27FC236}">
                <a16:creationId xmlns:a16="http://schemas.microsoft.com/office/drawing/2014/main" id="{7A89E60B-21A3-AC39-3E21-52FC20426021}"/>
              </a:ext>
            </a:extLst>
          </p:cNvPr>
          <p:cNvSpPr txBox="1">
            <a:spLocks/>
          </p:cNvSpPr>
          <p:nvPr/>
        </p:nvSpPr>
        <p:spPr>
          <a:xfrm>
            <a:off x="7394712" y="5559955"/>
            <a:ext cx="4283034" cy="10839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The number of records that include the word Cuckooing (inc. variations) in Sheffield City Council’s housing data system OHMS</a:t>
            </a:r>
          </a:p>
        </p:txBody>
      </p:sp>
    </p:spTree>
    <p:extLst>
      <p:ext uri="{BB962C8B-B14F-4D97-AF65-F5344CB8AC3E}">
        <p14:creationId xmlns:p14="http://schemas.microsoft.com/office/powerpoint/2010/main" val="1068962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1" y="756074"/>
            <a:ext cx="5425634"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Evidence Based Approach</a:t>
            </a:r>
          </a:p>
        </p:txBody>
      </p:sp>
      <p:sp>
        <p:nvSpPr>
          <p:cNvPr id="4" name="Footer Placeholder 3">
            <a:extLst>
              <a:ext uri="{FF2B5EF4-FFF2-40B4-BE49-F238E27FC236}">
                <a16:creationId xmlns:a16="http://schemas.microsoft.com/office/drawing/2014/main" id="{B402CEE3-4E08-4106-AC43-0E32E79CAB07}"/>
              </a:ext>
            </a:extLst>
          </p:cNvPr>
          <p:cNvSpPr>
            <a:spLocks noGrp="1"/>
          </p:cNvSpPr>
          <p:nvPr>
            <p:ph type="ftr" sz="quarter" idx="11"/>
          </p:nvPr>
        </p:nvSpPr>
        <p:spPr>
          <a:xfrm>
            <a:off x="6519230" y="6356350"/>
            <a:ext cx="3152912" cy="365125"/>
          </a:xfrm>
        </p:spPr>
        <p:txBody>
          <a:bodyPr rtlCol="0"/>
          <a:lstStyle/>
          <a:p>
            <a:pPr rtl="0"/>
            <a:r>
              <a:rPr lang="en-GB" dirty="0"/>
              <a:t>Conference Presentation</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11</a:t>
            </a:fld>
            <a:endParaRPr lang="en-GB"/>
          </a:p>
        </p:txBody>
      </p:sp>
      <p:pic>
        <p:nvPicPr>
          <p:cNvPr id="2" name="Picture 18">
            <a:extLst>
              <a:ext uri="{FF2B5EF4-FFF2-40B4-BE49-F238E27FC236}">
                <a16:creationId xmlns:a16="http://schemas.microsoft.com/office/drawing/2014/main" id="{393F8CA3-763E-430A-6814-455254C8F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900" t="21065" r="28317" b="2188"/>
          <a:stretch>
            <a:fillRect/>
          </a:stretch>
        </p:blipFill>
        <p:spPr bwMode="auto">
          <a:xfrm>
            <a:off x="1017111" y="1595846"/>
            <a:ext cx="4403948" cy="476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descr="Map&#10;&#10;Description automatically generated">
            <a:extLst>
              <a:ext uri="{FF2B5EF4-FFF2-40B4-BE49-F238E27FC236}">
                <a16:creationId xmlns:a16="http://schemas.microsoft.com/office/drawing/2014/main" id="{AC8424D8-D962-215F-8519-38F757D90D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681" t="19395" r="14552" b="3574"/>
          <a:stretch>
            <a:fillRect/>
          </a:stretch>
        </p:blipFill>
        <p:spPr bwMode="auto">
          <a:xfrm>
            <a:off x="5672771" y="1595846"/>
            <a:ext cx="5774519" cy="476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566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27789F-B293-ECE4-0CB9-B87BFAF472AA}"/>
              </a:ext>
            </a:extLst>
          </p:cNvPr>
          <p:cNvPicPr>
            <a:picLocks noChangeAspect="1"/>
          </p:cNvPicPr>
          <p:nvPr/>
        </p:nvPicPr>
        <p:blipFill rotWithShape="1">
          <a:blip r:embed="rId3"/>
          <a:srcRect l="23587" r="17303"/>
          <a:stretch/>
        </p:blipFill>
        <p:spPr>
          <a:xfrm>
            <a:off x="20" y="10"/>
            <a:ext cx="6095980" cy="6857990"/>
          </a:xfrm>
          <a:prstGeom prst="rect">
            <a:avLst/>
          </a:prstGeom>
          <a:noFill/>
        </p:spPr>
      </p:pic>
      <p:sp>
        <p:nvSpPr>
          <p:cNvPr id="3" name="Content Placeholder 2">
            <a:extLst>
              <a:ext uri="{FF2B5EF4-FFF2-40B4-BE49-F238E27FC236}">
                <a16:creationId xmlns:a16="http://schemas.microsoft.com/office/drawing/2014/main" id="{5F011988-D31E-E420-2E9F-F902A800D40E}"/>
              </a:ext>
            </a:extLst>
          </p:cNvPr>
          <p:cNvSpPr txBox="1">
            <a:spLocks/>
          </p:cNvSpPr>
          <p:nvPr/>
        </p:nvSpPr>
        <p:spPr>
          <a:xfrm>
            <a:off x="6897757" y="1073427"/>
            <a:ext cx="5218043" cy="5406886"/>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0"/>
              </a:spcBef>
              <a:spcAft>
                <a:spcPts val="1200"/>
              </a:spcAft>
              <a:buNone/>
            </a:pPr>
            <a:r>
              <a:rPr lang="en-GB" sz="1600" b="1" kern="1200" spc="100" baseline="0" dirty="0">
                <a:latin typeface="+mn-lt"/>
                <a:ea typeface="+mn-ea"/>
                <a:cs typeface="+mn-cs"/>
              </a:rPr>
              <a:t>Victim profile – </a:t>
            </a:r>
          </a:p>
          <a:p>
            <a:pPr marL="0" indent="0">
              <a:lnSpc>
                <a:spcPct val="140000"/>
              </a:lnSpc>
              <a:spcBef>
                <a:spcPts val="0"/>
              </a:spcBef>
              <a:spcAft>
                <a:spcPts val="1200"/>
              </a:spcAft>
              <a:buNone/>
            </a:pPr>
            <a:r>
              <a:rPr lang="en-GB" sz="1600" b="1" kern="1200" spc="100" baseline="0" dirty="0">
                <a:latin typeface="+mn-lt"/>
                <a:ea typeface="+mn-ea"/>
                <a:cs typeface="+mn-cs"/>
              </a:rPr>
              <a:t>		‘White British, aged 36-45 with a history of homelessness and current substance use &amp; mental health support needs’</a:t>
            </a:r>
          </a:p>
          <a:p>
            <a:pPr marL="0" indent="0">
              <a:lnSpc>
                <a:spcPct val="140000"/>
              </a:lnSpc>
              <a:spcBef>
                <a:spcPts val="0"/>
              </a:spcBef>
              <a:spcAft>
                <a:spcPts val="1200"/>
              </a:spcAft>
              <a:buNone/>
            </a:pPr>
            <a:endParaRPr lang="en-GB" sz="1600" b="1" kern="1200" spc="100" baseline="0" dirty="0">
              <a:latin typeface="+mn-lt"/>
              <a:ea typeface="+mn-ea"/>
              <a:cs typeface="+mn-cs"/>
            </a:endParaRPr>
          </a:p>
          <a:p>
            <a:pPr marL="0" indent="0">
              <a:lnSpc>
                <a:spcPct val="140000"/>
              </a:lnSpc>
              <a:spcBef>
                <a:spcPts val="0"/>
              </a:spcBef>
              <a:spcAft>
                <a:spcPts val="1200"/>
              </a:spcAft>
              <a:buNone/>
            </a:pPr>
            <a:r>
              <a:rPr lang="en-GB" sz="1600" b="1" kern="1200" spc="100" baseline="0" dirty="0">
                <a:latin typeface="+mn-lt"/>
                <a:ea typeface="+mn-ea"/>
                <a:cs typeface="+mn-cs"/>
              </a:rPr>
              <a:t>A significant proportion of women identified as victims were also known victims of Domestic Abuse</a:t>
            </a:r>
          </a:p>
          <a:p>
            <a:pPr marL="0" indent="0">
              <a:lnSpc>
                <a:spcPct val="140000"/>
              </a:lnSpc>
              <a:spcBef>
                <a:spcPts val="0"/>
              </a:spcBef>
              <a:spcAft>
                <a:spcPts val="1200"/>
              </a:spcAft>
              <a:buNone/>
            </a:pPr>
            <a:endParaRPr lang="en-GB" sz="1600" b="1" kern="1200" spc="100" baseline="0" dirty="0">
              <a:latin typeface="+mn-lt"/>
              <a:ea typeface="+mn-ea"/>
              <a:cs typeface="+mn-cs"/>
            </a:endParaRPr>
          </a:p>
          <a:p>
            <a:pPr marL="0" indent="0">
              <a:lnSpc>
                <a:spcPct val="140000"/>
              </a:lnSpc>
              <a:spcBef>
                <a:spcPts val="0"/>
              </a:spcBef>
              <a:spcAft>
                <a:spcPts val="1200"/>
              </a:spcAft>
              <a:buNone/>
            </a:pPr>
            <a:r>
              <a:rPr lang="en-GB" sz="1600" b="1" kern="1200" spc="100" baseline="0" dirty="0">
                <a:latin typeface="+mn-lt"/>
                <a:ea typeface="+mn-ea"/>
                <a:cs typeface="+mn-cs"/>
              </a:rPr>
              <a:t>There is a risk that conflation between these concerns has resulted in an underreporting of female victims in relation to Cuckooing</a:t>
            </a:r>
          </a:p>
        </p:txBody>
      </p:sp>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7002115" y="231265"/>
            <a:ext cx="4288971" cy="532862"/>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0000"/>
          </a:bodyPr>
          <a:lstStyle/>
          <a:p>
            <a:pPr>
              <a:spcBef>
                <a:spcPts val="0"/>
              </a:spcBef>
            </a:pPr>
            <a:r>
              <a:rPr lang="en-GB" b="1" dirty="0"/>
              <a:t>Evidence Based Approach</a:t>
            </a:r>
          </a:p>
        </p:txBody>
      </p:sp>
    </p:spTree>
    <p:extLst>
      <p:ext uri="{BB962C8B-B14F-4D97-AF65-F5344CB8AC3E}">
        <p14:creationId xmlns:p14="http://schemas.microsoft.com/office/powerpoint/2010/main" val="42840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30AC9-06C1-4360-C6A9-DAB923B5898E}"/>
              </a:ext>
            </a:extLst>
          </p:cNvPr>
          <p:cNvPicPr>
            <a:picLocks noChangeAspect="1"/>
          </p:cNvPicPr>
          <p:nvPr/>
        </p:nvPicPr>
        <p:blipFill rotWithShape="1">
          <a:blip r:embed="rId3"/>
          <a:srcRect l="17945" r="20620" b="-1"/>
          <a:stretch/>
        </p:blipFill>
        <p:spPr>
          <a:xfrm>
            <a:off x="1" y="10"/>
            <a:ext cx="6311899" cy="685799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a:noFill/>
        </p:spPr>
      </p:pic>
      <p:sp>
        <p:nvSpPr>
          <p:cNvPr id="23" name="Date Placeholder 2">
            <a:extLst>
              <a:ext uri="{FF2B5EF4-FFF2-40B4-BE49-F238E27FC236}">
                <a16:creationId xmlns:a16="http://schemas.microsoft.com/office/drawing/2014/main" id="{837C247E-FFEC-821F-F9AC-8BC47CB9CFE2}"/>
              </a:ext>
            </a:extLst>
          </p:cNvPr>
          <p:cNvSpPr>
            <a:spLocks noGrp="1"/>
          </p:cNvSpPr>
          <p:nvPr>
            <p:ph type="dt" sz="half" idx="10"/>
          </p:nvPr>
        </p:nvSpPr>
        <p:spPr>
          <a:xfrm>
            <a:off x="838200" y="6356350"/>
            <a:ext cx="2743200" cy="365125"/>
          </a:xfrm>
        </p:spPr>
        <p:txBody>
          <a:bodyPr/>
          <a:lstStyle/>
          <a:p>
            <a:pPr rtl="0">
              <a:spcAft>
                <a:spcPts val="600"/>
              </a:spcAft>
            </a:pPr>
            <a:r>
              <a:rPr lang="en-GB" noProof="0"/>
              <a:t>8/05/20XX</a:t>
            </a:r>
          </a:p>
        </p:txBody>
      </p:sp>
      <p:sp>
        <p:nvSpPr>
          <p:cNvPr id="2" name="Content Placeholder 2">
            <a:extLst>
              <a:ext uri="{FF2B5EF4-FFF2-40B4-BE49-F238E27FC236}">
                <a16:creationId xmlns:a16="http://schemas.microsoft.com/office/drawing/2014/main" id="{A250515E-6A7D-88E1-09AA-990522EDCF23}"/>
              </a:ext>
            </a:extLst>
          </p:cNvPr>
          <p:cNvSpPr txBox="1">
            <a:spLocks/>
          </p:cNvSpPr>
          <p:nvPr/>
        </p:nvSpPr>
        <p:spPr>
          <a:xfrm>
            <a:off x="5486399" y="2896167"/>
            <a:ext cx="6470374" cy="1030734"/>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spcAft>
                <a:spcPts val="1200"/>
              </a:spcAft>
              <a:buNone/>
            </a:pPr>
            <a:r>
              <a:rPr lang="en-GB" sz="1800" b="1" kern="1200" spc="100" baseline="0" dirty="0">
                <a:solidFill>
                  <a:schemeClr val="bg1"/>
                </a:solidFill>
                <a:latin typeface="+mn-lt"/>
                <a:ea typeface="+mn-ea"/>
                <a:cs typeface="+mn-cs"/>
              </a:rPr>
              <a:t>We interviewed two individuals who had been Cuckooed: </a:t>
            </a:r>
          </a:p>
          <a:p>
            <a:pPr marL="0" indent="0" algn="ctr">
              <a:lnSpc>
                <a:spcPct val="140000"/>
              </a:lnSpc>
              <a:spcBef>
                <a:spcPts val="0"/>
              </a:spcBef>
              <a:spcAft>
                <a:spcPts val="1200"/>
              </a:spcAft>
              <a:buNone/>
            </a:pPr>
            <a:r>
              <a:rPr lang="en-GB" sz="1800" b="1" kern="1200" spc="100" baseline="0" dirty="0">
                <a:solidFill>
                  <a:schemeClr val="bg1"/>
                </a:solidFill>
                <a:latin typeface="+mn-lt"/>
                <a:ea typeface="+mn-ea"/>
                <a:cs typeface="+mn-cs"/>
                <a:hlinkClick r:id="rId4">
                  <a:extLst>
                    <a:ext uri="{A12FA001-AC4F-418D-AE19-62706E023703}">
                      <ahyp:hlinkClr xmlns:ahyp="http://schemas.microsoft.com/office/drawing/2018/hyperlinkcolor" xmlns="" val="tx"/>
                    </a:ext>
                  </a:extLst>
                </a:hlinkClick>
              </a:rPr>
              <a:t>https://youtu.be/KFaqFEhCEVI</a:t>
            </a:r>
            <a:endParaRPr lang="en-GB" sz="1800" b="1" spc="100" dirty="0">
              <a:solidFill>
                <a:schemeClr val="bg1"/>
              </a:solidFill>
            </a:endParaRPr>
          </a:p>
          <a:p>
            <a:pPr marL="0" indent="0" algn="ctr">
              <a:lnSpc>
                <a:spcPct val="140000"/>
              </a:lnSpc>
              <a:spcBef>
                <a:spcPts val="0"/>
              </a:spcBef>
              <a:spcAft>
                <a:spcPts val="1200"/>
              </a:spcAft>
              <a:buNone/>
            </a:pPr>
            <a:r>
              <a:rPr lang="en-GB" sz="1800" b="1" kern="1200" spc="100" baseline="0" dirty="0">
                <a:solidFill>
                  <a:schemeClr val="bg1"/>
                </a:solidFill>
                <a:latin typeface="+mn-lt"/>
                <a:ea typeface="+mn-ea"/>
                <a:cs typeface="+mn-cs"/>
                <a:hlinkClick r:id="rId5">
                  <a:extLst>
                    <a:ext uri="{A12FA001-AC4F-418D-AE19-62706E023703}">
                      <ahyp:hlinkClr xmlns:ahyp="http://schemas.microsoft.com/office/drawing/2018/hyperlinkcolor" xmlns="" val="tx"/>
                    </a:ext>
                  </a:extLst>
                </a:hlinkClick>
              </a:rPr>
              <a:t>https://youtu.be/SCc6JTnZrsw</a:t>
            </a:r>
            <a:endParaRPr lang="en-GB" sz="1800" b="1" spc="100" dirty="0">
              <a:solidFill>
                <a:schemeClr val="bg1"/>
              </a:solidFill>
            </a:endParaRPr>
          </a:p>
          <a:p>
            <a:pPr marL="0" indent="0" algn="ctr">
              <a:lnSpc>
                <a:spcPct val="140000"/>
              </a:lnSpc>
              <a:spcBef>
                <a:spcPts val="0"/>
              </a:spcBef>
              <a:spcAft>
                <a:spcPts val="1200"/>
              </a:spcAft>
              <a:buNone/>
            </a:pPr>
            <a:endParaRPr lang="en-GB" sz="1800" b="1" kern="1200" spc="100" baseline="0" dirty="0">
              <a:solidFill>
                <a:schemeClr val="bg1"/>
              </a:solidFill>
              <a:latin typeface="+mn-lt"/>
              <a:ea typeface="+mn-ea"/>
              <a:cs typeface="+mn-cs"/>
            </a:endParaRPr>
          </a:p>
        </p:txBody>
      </p:sp>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6311900" y="2063702"/>
            <a:ext cx="5350010" cy="867398"/>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125000"/>
              </a:lnSpc>
              <a:spcBef>
                <a:spcPts val="0"/>
              </a:spcBef>
            </a:pPr>
            <a:r>
              <a:rPr lang="en-GB" b="1" dirty="0"/>
              <a:t>Evidence Based Approach</a:t>
            </a:r>
          </a:p>
        </p:txBody>
      </p:sp>
    </p:spTree>
    <p:extLst>
      <p:ext uri="{BB962C8B-B14F-4D97-AF65-F5344CB8AC3E}">
        <p14:creationId xmlns:p14="http://schemas.microsoft.com/office/powerpoint/2010/main" val="3736739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1" y="756074"/>
            <a:ext cx="5425634"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Project Approach</a:t>
            </a:r>
          </a:p>
        </p:txBody>
      </p:sp>
      <p:sp>
        <p:nvSpPr>
          <p:cNvPr id="4" name="Footer Placeholder 3">
            <a:extLst>
              <a:ext uri="{FF2B5EF4-FFF2-40B4-BE49-F238E27FC236}">
                <a16:creationId xmlns:a16="http://schemas.microsoft.com/office/drawing/2014/main" id="{B402CEE3-4E08-4106-AC43-0E32E79CAB07}"/>
              </a:ext>
            </a:extLst>
          </p:cNvPr>
          <p:cNvSpPr>
            <a:spLocks noGrp="1"/>
          </p:cNvSpPr>
          <p:nvPr>
            <p:ph type="ftr" sz="quarter" idx="11"/>
          </p:nvPr>
        </p:nvSpPr>
        <p:spPr>
          <a:xfrm>
            <a:off x="6519230" y="6356350"/>
            <a:ext cx="3152912" cy="365125"/>
          </a:xfrm>
        </p:spPr>
        <p:txBody>
          <a:bodyPr rtlCol="0"/>
          <a:lstStyle/>
          <a:p>
            <a:pPr rtl="0"/>
            <a:r>
              <a:rPr lang="en-GB" dirty="0"/>
              <a:t>Conference Presentation</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14</a:t>
            </a:fld>
            <a:endParaRPr lang="en-GB"/>
          </a:p>
        </p:txBody>
      </p:sp>
      <p:sp>
        <p:nvSpPr>
          <p:cNvPr id="2" name="Content Placeholder 2">
            <a:extLst>
              <a:ext uri="{FF2B5EF4-FFF2-40B4-BE49-F238E27FC236}">
                <a16:creationId xmlns:a16="http://schemas.microsoft.com/office/drawing/2014/main" id="{A250515E-6A7D-88E1-09AA-990522EDCF23}"/>
              </a:ext>
            </a:extLst>
          </p:cNvPr>
          <p:cNvSpPr txBox="1">
            <a:spLocks/>
          </p:cNvSpPr>
          <p:nvPr/>
        </p:nvSpPr>
        <p:spPr>
          <a:xfrm>
            <a:off x="877958" y="1562947"/>
            <a:ext cx="6695660" cy="30811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50000"/>
              </a:lnSpc>
              <a:buFont typeface="Arial" panose="020B0604020202020204" pitchFamily="34" charset="0"/>
              <a:buChar char="-"/>
            </a:pPr>
            <a:r>
              <a:rPr lang="en-GB" sz="1700" b="1" dirty="0">
                <a:effectLst/>
                <a:ea typeface="Times New Roman" panose="02020603050405020304" pitchFamily="18" charset="0"/>
              </a:rPr>
              <a:t>Work in partnership with all stakeholders internal and external e.g. SCC Commissioning Services, SCC Housing Services, social care, NHS, police, probation, social landlords and housing associations, private landlords and a wide range of care and support providers</a:t>
            </a:r>
          </a:p>
          <a:p>
            <a:pPr marL="342900" lvl="0" indent="-342900">
              <a:lnSpc>
                <a:spcPct val="150000"/>
              </a:lnSpc>
              <a:buFont typeface="Arial" panose="020B0604020202020204" pitchFamily="34" charset="0"/>
              <a:buChar char="-"/>
            </a:pPr>
            <a:r>
              <a:rPr lang="en-GB" sz="1700" b="1" dirty="0">
                <a:effectLst/>
                <a:ea typeface="Times New Roman" panose="02020603050405020304" pitchFamily="18" charset="0"/>
              </a:rPr>
              <a:t>Work in co-production with the customers of the service (residents of Sheffield)</a:t>
            </a:r>
          </a:p>
        </p:txBody>
      </p:sp>
      <p:pic>
        <p:nvPicPr>
          <p:cNvPr id="3" name="Picture 2">
            <a:extLst>
              <a:ext uri="{FF2B5EF4-FFF2-40B4-BE49-F238E27FC236}">
                <a16:creationId xmlns:a16="http://schemas.microsoft.com/office/drawing/2014/main" id="{E28927F8-5370-6469-3F1D-22A1F0A48EEC}"/>
              </a:ext>
            </a:extLst>
          </p:cNvPr>
          <p:cNvPicPr>
            <a:picLocks noChangeAspect="1"/>
          </p:cNvPicPr>
          <p:nvPr/>
        </p:nvPicPr>
        <p:blipFill>
          <a:blip r:embed="rId3"/>
          <a:stretch>
            <a:fillRect/>
          </a:stretch>
        </p:blipFill>
        <p:spPr>
          <a:xfrm>
            <a:off x="7573618" y="1819323"/>
            <a:ext cx="4403024" cy="2476701"/>
          </a:xfrm>
          <a:prstGeom prst="rect">
            <a:avLst/>
          </a:prstGeom>
        </p:spPr>
      </p:pic>
      <p:sp>
        <p:nvSpPr>
          <p:cNvPr id="7" name="TextBox 6">
            <a:extLst>
              <a:ext uri="{FF2B5EF4-FFF2-40B4-BE49-F238E27FC236}">
                <a16:creationId xmlns:a16="http://schemas.microsoft.com/office/drawing/2014/main" id="{13AB289E-EC17-E343-6DEB-DE784DF722A1}"/>
              </a:ext>
            </a:extLst>
          </p:cNvPr>
          <p:cNvSpPr txBox="1"/>
          <p:nvPr/>
        </p:nvSpPr>
        <p:spPr>
          <a:xfrm>
            <a:off x="883459" y="4529836"/>
            <a:ext cx="11118572" cy="2009076"/>
          </a:xfrm>
          <a:prstGeom prst="rect">
            <a:avLst/>
          </a:prstGeom>
          <a:noFill/>
        </p:spPr>
        <p:txBody>
          <a:bodyPr wrap="square">
            <a:spAutoFit/>
          </a:bodyPr>
          <a:lstStyle/>
          <a:p>
            <a:pPr marL="342900" lvl="0" indent="-342900">
              <a:lnSpc>
                <a:spcPct val="150000"/>
              </a:lnSpc>
              <a:buFont typeface="Arial" panose="020B0604020202020204" pitchFamily="34" charset="0"/>
              <a:buChar char="-"/>
            </a:pPr>
            <a:r>
              <a:rPr lang="en-GB" sz="1700" b="1" dirty="0">
                <a:effectLst/>
                <a:ea typeface="Times New Roman" panose="02020603050405020304" pitchFamily="18" charset="0"/>
              </a:rPr>
              <a:t>The work has been steered by Sheffield’s FORTIFY Silver and the Sheffield Adults Safeguarding Partnership who provide: </a:t>
            </a:r>
          </a:p>
          <a:p>
            <a:pPr marL="742950" lvl="1" indent="-285750">
              <a:lnSpc>
                <a:spcPct val="150000"/>
              </a:lnSpc>
              <a:buFont typeface="Wingdings" panose="05000000000000000000" pitchFamily="2" charset="2"/>
              <a:buChar char=""/>
            </a:pPr>
            <a:r>
              <a:rPr lang="en-GB" sz="1700" b="1" dirty="0">
                <a:effectLst/>
                <a:ea typeface="Times New Roman" panose="02020603050405020304" pitchFamily="18" charset="0"/>
              </a:rPr>
              <a:t>a strategic level oversight on delivering necessary actions </a:t>
            </a:r>
          </a:p>
          <a:p>
            <a:pPr marL="742950" lvl="1" indent="-285750">
              <a:lnSpc>
                <a:spcPct val="150000"/>
              </a:lnSpc>
              <a:buFont typeface="Wingdings" panose="05000000000000000000" pitchFamily="2" charset="2"/>
              <a:buChar char=""/>
            </a:pPr>
            <a:r>
              <a:rPr lang="en-GB" sz="1700" b="1" dirty="0">
                <a:effectLst/>
                <a:ea typeface="Times New Roman" panose="02020603050405020304" pitchFamily="18" charset="0"/>
              </a:rPr>
              <a:t>broad knowledge, expertise and advice including horizon scanning</a:t>
            </a:r>
          </a:p>
          <a:p>
            <a:pPr marL="742950" lvl="1" indent="-285750">
              <a:lnSpc>
                <a:spcPct val="150000"/>
              </a:lnSpc>
              <a:buFont typeface="Wingdings" panose="05000000000000000000" pitchFamily="2" charset="2"/>
              <a:buChar char=""/>
            </a:pPr>
            <a:r>
              <a:rPr lang="en-GB" sz="1700" b="1" dirty="0">
                <a:effectLst/>
                <a:ea typeface="Times New Roman" panose="02020603050405020304" pitchFamily="18" charset="0"/>
              </a:rPr>
              <a:t>direction on how to implement the agreed approach</a:t>
            </a:r>
            <a:endParaRPr lang="en-GB" dirty="0"/>
          </a:p>
        </p:txBody>
      </p:sp>
    </p:spTree>
    <p:extLst>
      <p:ext uri="{BB962C8B-B14F-4D97-AF65-F5344CB8AC3E}">
        <p14:creationId xmlns:p14="http://schemas.microsoft.com/office/powerpoint/2010/main" val="47376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1" y="756074"/>
            <a:ext cx="5425634"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Project Activities</a:t>
            </a:r>
          </a:p>
        </p:txBody>
      </p:sp>
      <p:sp>
        <p:nvSpPr>
          <p:cNvPr id="4" name="Footer Placeholder 3">
            <a:extLst>
              <a:ext uri="{FF2B5EF4-FFF2-40B4-BE49-F238E27FC236}">
                <a16:creationId xmlns:a16="http://schemas.microsoft.com/office/drawing/2014/main" id="{B402CEE3-4E08-4106-AC43-0E32E79CAB07}"/>
              </a:ext>
            </a:extLst>
          </p:cNvPr>
          <p:cNvSpPr>
            <a:spLocks noGrp="1"/>
          </p:cNvSpPr>
          <p:nvPr>
            <p:ph type="ftr" sz="quarter" idx="11"/>
          </p:nvPr>
        </p:nvSpPr>
        <p:spPr>
          <a:xfrm>
            <a:off x="6519230" y="6356350"/>
            <a:ext cx="3152912" cy="365125"/>
          </a:xfrm>
        </p:spPr>
        <p:txBody>
          <a:bodyPr rtlCol="0"/>
          <a:lstStyle/>
          <a:p>
            <a:pPr rtl="0"/>
            <a:r>
              <a:rPr lang="en-GB" dirty="0"/>
              <a:t>Conference Presentation</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15</a:t>
            </a:fld>
            <a:endParaRPr lang="en-GB"/>
          </a:p>
        </p:txBody>
      </p:sp>
      <p:sp>
        <p:nvSpPr>
          <p:cNvPr id="2" name="Content Placeholder 2">
            <a:extLst>
              <a:ext uri="{FF2B5EF4-FFF2-40B4-BE49-F238E27FC236}">
                <a16:creationId xmlns:a16="http://schemas.microsoft.com/office/drawing/2014/main" id="{A250515E-6A7D-88E1-09AA-990522EDCF23}"/>
              </a:ext>
            </a:extLst>
          </p:cNvPr>
          <p:cNvSpPr txBox="1">
            <a:spLocks/>
          </p:cNvSpPr>
          <p:nvPr/>
        </p:nvSpPr>
        <p:spPr>
          <a:xfrm>
            <a:off x="934278" y="1679714"/>
            <a:ext cx="11022495" cy="46766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t>Strategic oversight agreed as Safeguarding Adults Partnership and FORTIFY Silver Board</a:t>
            </a:r>
          </a:p>
          <a:p>
            <a:pPr marL="0" indent="0">
              <a:buNone/>
            </a:pPr>
            <a:endParaRPr lang="en-GB" sz="1800" b="1" dirty="0"/>
          </a:p>
          <a:p>
            <a:pPr marL="0" indent="0">
              <a:buNone/>
            </a:pPr>
            <a:r>
              <a:rPr lang="en-GB" sz="1800" b="1" dirty="0"/>
              <a:t>Developed and delivered training in collaboration with Shelter, Project 6, Community Safety and Changing Futures to housing officers within Sheffield City Council, social landlords and registered providers</a:t>
            </a:r>
          </a:p>
          <a:p>
            <a:pPr marL="0" indent="0">
              <a:buNone/>
            </a:pPr>
            <a:endParaRPr lang="en-GB" sz="1800" b="1" dirty="0"/>
          </a:p>
          <a:p>
            <a:pPr marL="0" indent="0">
              <a:buNone/>
            </a:pPr>
            <a:r>
              <a:rPr lang="en-GB" sz="1800" b="1" dirty="0"/>
              <a:t>Multi-agency workshop held on the development of a cross sector approach / protocol focused on responding to Cuckooing</a:t>
            </a:r>
          </a:p>
          <a:p>
            <a:pPr marL="0" indent="0">
              <a:buNone/>
            </a:pPr>
            <a:endParaRPr lang="en-GB" sz="1800" b="1" dirty="0"/>
          </a:p>
          <a:p>
            <a:pPr marL="0" indent="0">
              <a:buNone/>
            </a:pPr>
            <a:r>
              <a:rPr lang="en-GB" sz="1800" b="1" dirty="0"/>
              <a:t>Finalisation of approach agreed with three areas for further development outlined:</a:t>
            </a:r>
          </a:p>
          <a:p>
            <a:pPr marL="342900" indent="-342900">
              <a:buAutoNum type="arabicPeriod"/>
            </a:pPr>
            <a:r>
              <a:rPr lang="en-GB" sz="1800" b="1" dirty="0"/>
              <a:t>Data recording and reporting</a:t>
            </a:r>
          </a:p>
          <a:p>
            <a:pPr marL="342900" indent="-342900">
              <a:buAutoNum type="arabicPeriod"/>
            </a:pPr>
            <a:r>
              <a:rPr lang="en-GB" sz="1800" b="1" dirty="0"/>
              <a:t>2. Agreed designated escalation route</a:t>
            </a:r>
          </a:p>
          <a:p>
            <a:pPr marL="342900" indent="-342900">
              <a:buAutoNum type="arabicPeriod"/>
            </a:pPr>
            <a:r>
              <a:rPr lang="en-GB" sz="1800" b="1" dirty="0"/>
              <a:t>Designated multi agency resource to prevent and respond to Cuckooing </a:t>
            </a:r>
          </a:p>
          <a:p>
            <a:pPr marL="0" indent="0">
              <a:buNone/>
            </a:pPr>
            <a:endParaRPr lang="en-GB" sz="1800" b="1" dirty="0"/>
          </a:p>
          <a:p>
            <a:pPr marL="0" indent="0">
              <a:buNone/>
            </a:pPr>
            <a:endParaRPr lang="en-GB" sz="1800" b="1" dirty="0"/>
          </a:p>
        </p:txBody>
      </p:sp>
    </p:spTree>
    <p:extLst>
      <p:ext uri="{BB962C8B-B14F-4D97-AF65-F5344CB8AC3E}">
        <p14:creationId xmlns:p14="http://schemas.microsoft.com/office/powerpoint/2010/main" val="25827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fade">
                                      <p:cBhvr>
                                        <p:cTn id="3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1" y="756074"/>
            <a:ext cx="5425634"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Project Activities</a:t>
            </a:r>
          </a:p>
        </p:txBody>
      </p:sp>
      <p:sp>
        <p:nvSpPr>
          <p:cNvPr id="4" name="Footer Placeholder 3">
            <a:extLst>
              <a:ext uri="{FF2B5EF4-FFF2-40B4-BE49-F238E27FC236}">
                <a16:creationId xmlns:a16="http://schemas.microsoft.com/office/drawing/2014/main" id="{B402CEE3-4E08-4106-AC43-0E32E79CAB07}"/>
              </a:ext>
            </a:extLst>
          </p:cNvPr>
          <p:cNvSpPr>
            <a:spLocks noGrp="1"/>
          </p:cNvSpPr>
          <p:nvPr>
            <p:ph type="ftr" sz="quarter" idx="11"/>
          </p:nvPr>
        </p:nvSpPr>
        <p:spPr>
          <a:xfrm>
            <a:off x="6519230" y="6356350"/>
            <a:ext cx="3152912" cy="365125"/>
          </a:xfrm>
        </p:spPr>
        <p:txBody>
          <a:bodyPr rtlCol="0"/>
          <a:lstStyle/>
          <a:p>
            <a:pPr rtl="0"/>
            <a:r>
              <a:rPr lang="en-GB" dirty="0"/>
              <a:t>Conference Presentation</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16</a:t>
            </a:fld>
            <a:endParaRPr lang="en-GB"/>
          </a:p>
        </p:txBody>
      </p:sp>
      <p:graphicFrame>
        <p:nvGraphicFramePr>
          <p:cNvPr id="6" name="Diagram 5">
            <a:extLst>
              <a:ext uri="{FF2B5EF4-FFF2-40B4-BE49-F238E27FC236}">
                <a16:creationId xmlns:a16="http://schemas.microsoft.com/office/drawing/2014/main" id="{5C179A34-CC73-E0EB-E1C0-36110C68E332}"/>
              </a:ext>
            </a:extLst>
          </p:cNvPr>
          <p:cNvGraphicFramePr/>
          <p:nvPr>
            <p:extLst>
              <p:ext uri="{D42A27DB-BD31-4B8C-83A1-F6EECF244321}">
                <p14:modId xmlns:p14="http://schemas.microsoft.com/office/powerpoint/2010/main" val="3178887346"/>
              </p:ext>
            </p:extLst>
          </p:nvPr>
        </p:nvGraphicFramePr>
        <p:xfrm>
          <a:off x="958594" y="1582945"/>
          <a:ext cx="10968301" cy="4907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039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ACA368F1-E025-4D50-8121-334C2A4D8903}"/>
                                            </p:graphicEl>
                                          </p:spTgt>
                                        </p:tgtEl>
                                        <p:attrNameLst>
                                          <p:attrName>style.visibility</p:attrName>
                                        </p:attrNameLst>
                                      </p:cBhvr>
                                      <p:to>
                                        <p:strVal val="visible"/>
                                      </p:to>
                                    </p:set>
                                    <p:animEffect transition="in" filter="fade">
                                      <p:cBhvr>
                                        <p:cTn id="7" dur="500"/>
                                        <p:tgtEl>
                                          <p:spTgt spid="6">
                                            <p:graphicEl>
                                              <a:dgm id="{ACA368F1-E025-4D50-8121-334C2A4D890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E278E0AE-5F2B-4273-917B-8B20E927F92B}"/>
                                            </p:graphicEl>
                                          </p:spTgt>
                                        </p:tgtEl>
                                        <p:attrNameLst>
                                          <p:attrName>style.visibility</p:attrName>
                                        </p:attrNameLst>
                                      </p:cBhvr>
                                      <p:to>
                                        <p:strVal val="visible"/>
                                      </p:to>
                                    </p:set>
                                    <p:animEffect transition="in" filter="fade">
                                      <p:cBhvr>
                                        <p:cTn id="12" dur="500"/>
                                        <p:tgtEl>
                                          <p:spTgt spid="6">
                                            <p:graphicEl>
                                              <a:dgm id="{E278E0AE-5F2B-4273-917B-8B20E927F92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762CA67C-2B0F-4C1E-AE1B-9FDA4F97EA84}"/>
                                            </p:graphicEl>
                                          </p:spTgt>
                                        </p:tgtEl>
                                        <p:attrNameLst>
                                          <p:attrName>style.visibility</p:attrName>
                                        </p:attrNameLst>
                                      </p:cBhvr>
                                      <p:to>
                                        <p:strVal val="visible"/>
                                      </p:to>
                                    </p:set>
                                    <p:animEffect transition="in" filter="fade">
                                      <p:cBhvr>
                                        <p:cTn id="17" dur="500"/>
                                        <p:tgtEl>
                                          <p:spTgt spid="6">
                                            <p:graphicEl>
                                              <a:dgm id="{762CA67C-2B0F-4C1E-AE1B-9FDA4F97EA8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AF4E24AE-1769-46EC-A12D-45F2B05B7AFE}"/>
                                            </p:graphicEl>
                                          </p:spTgt>
                                        </p:tgtEl>
                                        <p:attrNameLst>
                                          <p:attrName>style.visibility</p:attrName>
                                        </p:attrNameLst>
                                      </p:cBhvr>
                                      <p:to>
                                        <p:strVal val="visible"/>
                                      </p:to>
                                    </p:set>
                                    <p:animEffect transition="in" filter="fade">
                                      <p:cBhvr>
                                        <p:cTn id="22" dur="500"/>
                                        <p:tgtEl>
                                          <p:spTgt spid="6">
                                            <p:graphicEl>
                                              <a:dgm id="{AF4E24AE-1769-46EC-A12D-45F2B05B7AF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4F45DB4A-C5AA-4283-B5F6-1FD354F70006}"/>
                                            </p:graphicEl>
                                          </p:spTgt>
                                        </p:tgtEl>
                                        <p:attrNameLst>
                                          <p:attrName>style.visibility</p:attrName>
                                        </p:attrNameLst>
                                      </p:cBhvr>
                                      <p:to>
                                        <p:strVal val="visible"/>
                                      </p:to>
                                    </p:set>
                                    <p:animEffect transition="in" filter="fade">
                                      <p:cBhvr>
                                        <p:cTn id="27" dur="500"/>
                                        <p:tgtEl>
                                          <p:spTgt spid="6">
                                            <p:graphicEl>
                                              <a:dgm id="{4F45DB4A-C5AA-4283-B5F6-1FD354F7000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dgm id="{1BCD3829-30C0-4559-A56A-CF7CDEDD1DCA}"/>
                                            </p:graphicEl>
                                          </p:spTgt>
                                        </p:tgtEl>
                                        <p:attrNameLst>
                                          <p:attrName>style.visibility</p:attrName>
                                        </p:attrNameLst>
                                      </p:cBhvr>
                                      <p:to>
                                        <p:strVal val="visible"/>
                                      </p:to>
                                    </p:set>
                                    <p:animEffect transition="in" filter="fade">
                                      <p:cBhvr>
                                        <p:cTn id="32" dur="500"/>
                                        <p:tgtEl>
                                          <p:spTgt spid="6">
                                            <p:graphicEl>
                                              <a:dgm id="{1BCD3829-30C0-4559-A56A-CF7CDEDD1DC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graphicEl>
                                              <a:dgm id="{996D288F-C01A-4179-9A45-4C9A0A3F1F34}"/>
                                            </p:graphicEl>
                                          </p:spTgt>
                                        </p:tgtEl>
                                        <p:attrNameLst>
                                          <p:attrName>style.visibility</p:attrName>
                                        </p:attrNameLst>
                                      </p:cBhvr>
                                      <p:to>
                                        <p:strVal val="visible"/>
                                      </p:to>
                                    </p:set>
                                    <p:animEffect transition="in" filter="fade">
                                      <p:cBhvr>
                                        <p:cTn id="37" dur="500"/>
                                        <p:tgtEl>
                                          <p:spTgt spid="6">
                                            <p:graphicEl>
                                              <a:dgm id="{996D288F-C01A-4179-9A45-4C9A0A3F1F3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30AC9-06C1-4360-C6A9-DAB923B5898E}"/>
              </a:ext>
            </a:extLst>
          </p:cNvPr>
          <p:cNvPicPr>
            <a:picLocks noChangeAspect="1"/>
          </p:cNvPicPr>
          <p:nvPr/>
        </p:nvPicPr>
        <p:blipFill rotWithShape="1">
          <a:blip r:embed="rId3"/>
          <a:srcRect l="17945" r="20620" b="-1"/>
          <a:stretch/>
        </p:blipFill>
        <p:spPr>
          <a:xfrm>
            <a:off x="1" y="10"/>
            <a:ext cx="6311899" cy="685799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a:noFill/>
        </p:spPr>
      </p:pic>
      <p:sp>
        <p:nvSpPr>
          <p:cNvPr id="23" name="Date Placeholder 2">
            <a:extLst>
              <a:ext uri="{FF2B5EF4-FFF2-40B4-BE49-F238E27FC236}">
                <a16:creationId xmlns:a16="http://schemas.microsoft.com/office/drawing/2014/main" id="{837C247E-FFEC-821F-F9AC-8BC47CB9CFE2}"/>
              </a:ext>
            </a:extLst>
          </p:cNvPr>
          <p:cNvSpPr>
            <a:spLocks noGrp="1"/>
          </p:cNvSpPr>
          <p:nvPr>
            <p:ph type="dt" sz="half" idx="10"/>
          </p:nvPr>
        </p:nvSpPr>
        <p:spPr>
          <a:xfrm>
            <a:off x="838200" y="6356350"/>
            <a:ext cx="2743200" cy="365125"/>
          </a:xfrm>
        </p:spPr>
        <p:txBody>
          <a:bodyPr/>
          <a:lstStyle/>
          <a:p>
            <a:pPr rtl="0">
              <a:spcAft>
                <a:spcPts val="600"/>
              </a:spcAft>
            </a:pPr>
            <a:r>
              <a:rPr lang="en-GB" noProof="0"/>
              <a:t>8/05/20XX</a:t>
            </a:r>
          </a:p>
        </p:txBody>
      </p:sp>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6096000" y="2433268"/>
            <a:ext cx="5350010" cy="1991463"/>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125000"/>
              </a:lnSpc>
              <a:spcBef>
                <a:spcPts val="0"/>
              </a:spcBef>
            </a:pPr>
            <a:r>
              <a:rPr lang="en-GB" b="1" dirty="0"/>
              <a:t>How do we prevent victimisation and perpetration?</a:t>
            </a:r>
          </a:p>
        </p:txBody>
      </p:sp>
    </p:spTree>
    <p:extLst>
      <p:ext uri="{BB962C8B-B14F-4D97-AF65-F5344CB8AC3E}">
        <p14:creationId xmlns:p14="http://schemas.microsoft.com/office/powerpoint/2010/main" val="2377368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1" y="756074"/>
            <a:ext cx="5425634"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Beneficiaries Demographics</a:t>
            </a:r>
          </a:p>
        </p:txBody>
      </p:sp>
      <p:sp>
        <p:nvSpPr>
          <p:cNvPr id="4" name="Footer Placeholder 3">
            <a:extLst>
              <a:ext uri="{FF2B5EF4-FFF2-40B4-BE49-F238E27FC236}">
                <a16:creationId xmlns:a16="http://schemas.microsoft.com/office/drawing/2014/main" id="{B402CEE3-4E08-4106-AC43-0E32E79CAB07}"/>
              </a:ext>
            </a:extLst>
          </p:cNvPr>
          <p:cNvSpPr>
            <a:spLocks noGrp="1"/>
          </p:cNvSpPr>
          <p:nvPr>
            <p:ph type="ftr" sz="quarter" idx="11"/>
          </p:nvPr>
        </p:nvSpPr>
        <p:spPr>
          <a:xfrm>
            <a:off x="6519230" y="6356350"/>
            <a:ext cx="3152912" cy="365125"/>
          </a:xfrm>
        </p:spPr>
        <p:txBody>
          <a:bodyPr rtlCol="0"/>
          <a:lstStyle/>
          <a:p>
            <a:pPr rtl="0"/>
            <a:r>
              <a:rPr lang="en-GB" dirty="0"/>
              <a:t>Conference Presentation</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18</a:t>
            </a:fld>
            <a:endParaRPr lang="en-GB"/>
          </a:p>
        </p:txBody>
      </p:sp>
      <mc:AlternateContent xmlns:mc="http://schemas.openxmlformats.org/markup-compatibility/2006">
        <mc:Choice xmlns:cx2="http://schemas.microsoft.com/office/drawing/2015/10/21/chartex" xmlns="" Requires="cx2">
          <p:graphicFrame>
            <p:nvGraphicFramePr>
              <p:cNvPr id="3" name="Chart 2">
                <a:extLst>
                  <a:ext uri="{FF2B5EF4-FFF2-40B4-BE49-F238E27FC236}">
                    <a16:creationId xmlns:a16="http://schemas.microsoft.com/office/drawing/2014/main" id="{8E14B01F-C14F-9B7B-0F60-B25E915D56A1}"/>
                  </a:ext>
                </a:extLst>
              </p:cNvPr>
              <p:cNvGraphicFramePr/>
              <p:nvPr>
                <p:extLst>
                  <p:ext uri="{D42A27DB-BD31-4B8C-83A1-F6EECF244321}">
                    <p14:modId xmlns:p14="http://schemas.microsoft.com/office/powerpoint/2010/main" val="2294125659"/>
                  </p:ext>
                </p:extLst>
              </p:nvPr>
            </p:nvGraphicFramePr>
            <p:xfrm>
              <a:off x="3523686" y="2300438"/>
              <a:ext cx="4572000" cy="3278037"/>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3" name="Chart 2">
                <a:extLst>
                  <a:ext uri="{FF2B5EF4-FFF2-40B4-BE49-F238E27FC236}">
                    <a16:creationId xmlns:a16="http://schemas.microsoft.com/office/drawing/2014/main" id="{8E14B01F-C14F-9B7B-0F60-B25E915D56A1}"/>
                  </a:ext>
                </a:extLst>
              </p:cNvPr>
              <p:cNvPicPr>
                <a:picLocks noGrp="1" noRot="1" noChangeAspect="1" noMove="1" noResize="1" noEditPoints="1" noAdjustHandles="1" noChangeArrowheads="1" noChangeShapeType="1"/>
              </p:cNvPicPr>
              <p:nvPr/>
            </p:nvPicPr>
            <p:blipFill>
              <a:blip r:embed="rId4"/>
              <a:stretch>
                <a:fillRect/>
              </a:stretch>
            </p:blipFill>
            <p:spPr>
              <a:xfrm>
                <a:off x="3523686" y="2300438"/>
                <a:ext cx="4572000" cy="3278037"/>
              </a:xfrm>
              <a:prstGeom prst="rect">
                <a:avLst/>
              </a:prstGeom>
            </p:spPr>
          </p:pic>
        </mc:Fallback>
      </mc:AlternateContent>
      <p:graphicFrame>
        <p:nvGraphicFramePr>
          <p:cNvPr id="8" name="Chart 7">
            <a:extLst>
              <a:ext uri="{FF2B5EF4-FFF2-40B4-BE49-F238E27FC236}">
                <a16:creationId xmlns:a16="http://schemas.microsoft.com/office/drawing/2014/main" id="{1B8292DE-8AE0-EE11-DA2D-A3952E570A6A}"/>
              </a:ext>
            </a:extLst>
          </p:cNvPr>
          <p:cNvGraphicFramePr>
            <a:graphicFrameLocks/>
          </p:cNvGraphicFramePr>
          <p:nvPr>
            <p:extLst>
              <p:ext uri="{D42A27DB-BD31-4B8C-83A1-F6EECF244321}">
                <p14:modId xmlns:p14="http://schemas.microsoft.com/office/powerpoint/2010/main" val="1192788880"/>
              </p:ext>
            </p:extLst>
          </p:nvPr>
        </p:nvGraphicFramePr>
        <p:xfrm>
          <a:off x="8116711" y="2057400"/>
          <a:ext cx="4298274" cy="35210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0FC2FFDD-65C1-328D-4FC0-CF19A20D9CF8}"/>
              </a:ext>
            </a:extLst>
          </p:cNvPr>
          <p:cNvGraphicFramePr>
            <a:graphicFrameLocks/>
          </p:cNvGraphicFramePr>
          <p:nvPr>
            <p:extLst>
              <p:ext uri="{D42A27DB-BD31-4B8C-83A1-F6EECF244321}">
                <p14:modId xmlns:p14="http://schemas.microsoft.com/office/powerpoint/2010/main" val="2398344367"/>
              </p:ext>
            </p:extLst>
          </p:nvPr>
        </p:nvGraphicFramePr>
        <p:xfrm>
          <a:off x="-531687" y="2367815"/>
          <a:ext cx="4572000" cy="321066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944732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A2FA43-F948-4BB4-B8A4-454175EB088D}"/>
              </a:ext>
            </a:extLst>
          </p:cNvPr>
          <p:cNvSpPr>
            <a:spLocks noGrp="1"/>
          </p:cNvSpPr>
          <p:nvPr>
            <p:ph type="title"/>
          </p:nvPr>
        </p:nvSpPr>
        <p:spPr>
          <a:xfrm>
            <a:off x="865363" y="159700"/>
            <a:ext cx="10067926" cy="493294"/>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l" rtl="0"/>
            <a:r>
              <a:rPr lang="en-GB" b="1" dirty="0">
                <a:solidFill>
                  <a:schemeClr val="accent6">
                    <a:lumMod val="75000"/>
                  </a:schemeClr>
                </a:solidFill>
              </a:rPr>
              <a:t>System Contacts Prior to Changing Futures</a:t>
            </a:r>
          </a:p>
        </p:txBody>
      </p:sp>
      <p:graphicFrame>
        <p:nvGraphicFramePr>
          <p:cNvPr id="3" name="Chart 2">
            <a:extLst>
              <a:ext uri="{FF2B5EF4-FFF2-40B4-BE49-F238E27FC236}">
                <a16:creationId xmlns:a16="http://schemas.microsoft.com/office/drawing/2014/main" id="{6FF98646-B7F1-8C81-5146-EFFE17329F35}"/>
              </a:ext>
            </a:extLst>
          </p:cNvPr>
          <p:cNvGraphicFramePr>
            <a:graphicFrameLocks/>
          </p:cNvGraphicFramePr>
          <p:nvPr>
            <p:extLst>
              <p:ext uri="{D42A27DB-BD31-4B8C-83A1-F6EECF244321}">
                <p14:modId xmlns:p14="http://schemas.microsoft.com/office/powerpoint/2010/main" val="1643594954"/>
              </p:ext>
            </p:extLst>
          </p:nvPr>
        </p:nvGraphicFramePr>
        <p:xfrm>
          <a:off x="1258711" y="1264355"/>
          <a:ext cx="9674578" cy="52380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8412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1" y="756074"/>
            <a:ext cx="4607268"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solidFill>
                  <a:schemeClr val="accent6">
                    <a:lumMod val="75000"/>
                  </a:schemeClr>
                </a:solidFill>
              </a:rPr>
              <a:t>Changing Futures</a:t>
            </a:r>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1017111" y="1932543"/>
            <a:ext cx="5986675" cy="2028105"/>
          </a:xfrm>
        </p:spPr>
        <p:txBody>
          <a:bodyPr rtlCol="0"/>
          <a:lstStyle/>
          <a:p>
            <a:pPr marL="342900" indent="-342900">
              <a:lnSpc>
                <a:spcPct val="100000"/>
              </a:lnSpc>
              <a:buFont typeface="Arial" panose="020B0604020202020204" pitchFamily="34" charset="0"/>
              <a:buChar char="•"/>
            </a:pPr>
            <a:r>
              <a:rPr lang="en-GB" sz="2000" b="1" dirty="0"/>
              <a:t>£64m national (DHLUC) programme across 15 pilot site areas including Sheffield  </a:t>
            </a:r>
          </a:p>
          <a:p>
            <a:pPr marL="342900" indent="-342900">
              <a:lnSpc>
                <a:spcPct val="100000"/>
              </a:lnSpc>
              <a:buFont typeface="Arial" panose="020B0604020202020204" pitchFamily="34" charset="0"/>
              <a:buChar char="•"/>
            </a:pPr>
            <a:endParaRPr lang="en-GB" sz="2000" b="1" dirty="0"/>
          </a:p>
          <a:p>
            <a:pPr marL="342900" indent="-342900">
              <a:lnSpc>
                <a:spcPct val="100000"/>
              </a:lnSpc>
              <a:buFont typeface="Arial" panose="020B0604020202020204" pitchFamily="34" charset="0"/>
              <a:buChar char="•"/>
            </a:pPr>
            <a:r>
              <a:rPr lang="en-GB" sz="2000" b="1" dirty="0"/>
              <a:t>Delivery mobilised in February 2022 and national funding ends March 2025</a:t>
            </a:r>
          </a:p>
          <a:p>
            <a:pPr marL="342900" indent="-342900">
              <a:lnSpc>
                <a:spcPct val="100000"/>
              </a:lnSpc>
              <a:buFont typeface="Arial" panose="020B0604020202020204" pitchFamily="34" charset="0"/>
              <a:buChar char="•"/>
            </a:pPr>
            <a:endParaRPr lang="en-GB" sz="2000" b="1" dirty="0"/>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2</a:t>
            </a:fld>
            <a:endParaRPr lang="en-GB"/>
          </a:p>
        </p:txBody>
      </p:sp>
      <p:pic>
        <p:nvPicPr>
          <p:cNvPr id="3" name="Picture 2" descr="A group of people sitting in a room&#10;&#10;Description automatically generated">
            <a:extLst>
              <a:ext uri="{FF2B5EF4-FFF2-40B4-BE49-F238E27FC236}">
                <a16:creationId xmlns:a16="http://schemas.microsoft.com/office/drawing/2014/main" id="{3DFB68DA-20F7-4793-2E52-F08230E27BEC}"/>
              </a:ext>
            </a:extLst>
          </p:cNvPr>
          <p:cNvPicPr>
            <a:picLocks noChangeAspect="1"/>
          </p:cNvPicPr>
          <p:nvPr/>
        </p:nvPicPr>
        <p:blipFill rotWithShape="1">
          <a:blip r:embed="rId3"/>
          <a:srcRect t="22175"/>
          <a:stretch/>
        </p:blipFill>
        <p:spPr>
          <a:xfrm>
            <a:off x="7682947" y="1592566"/>
            <a:ext cx="3876703" cy="2262431"/>
          </a:xfrm>
          <a:prstGeom prst="rect">
            <a:avLst/>
          </a:prstGeom>
        </p:spPr>
      </p:pic>
      <p:sp>
        <p:nvSpPr>
          <p:cNvPr id="4" name="TextBox 3">
            <a:extLst>
              <a:ext uri="{FF2B5EF4-FFF2-40B4-BE49-F238E27FC236}">
                <a16:creationId xmlns:a16="http://schemas.microsoft.com/office/drawing/2014/main" id="{65D042C3-FEBB-1993-3645-9BE4D9BD5D75}"/>
              </a:ext>
            </a:extLst>
          </p:cNvPr>
          <p:cNvSpPr txBox="1"/>
          <p:nvPr/>
        </p:nvSpPr>
        <p:spPr>
          <a:xfrm>
            <a:off x="1017111" y="4422710"/>
            <a:ext cx="6407419" cy="1631216"/>
          </a:xfrm>
          <a:prstGeom prst="rect">
            <a:avLst/>
          </a:prstGeom>
          <a:noFill/>
        </p:spPr>
        <p:txBody>
          <a:bodyPr wrap="square">
            <a:spAutoFit/>
          </a:bodyPr>
          <a:lstStyle/>
          <a:p>
            <a:pPr marL="342900" indent="-342900">
              <a:lnSpc>
                <a:spcPct val="100000"/>
              </a:lnSpc>
              <a:buFont typeface="Arial" panose="020B0604020202020204" pitchFamily="34" charset="0"/>
              <a:buChar char="•"/>
            </a:pPr>
            <a:r>
              <a:rPr lang="en-GB" sz="2000" b="1" dirty="0"/>
              <a:t>Core aims - change the systems and services who support adults experiencing severe and multiple disadvantage (affected by mental illness, homelessness and rough sleeping, domestic abuse and exploitation, substance abuse and crime)</a:t>
            </a:r>
          </a:p>
        </p:txBody>
      </p:sp>
      <p:pic>
        <p:nvPicPr>
          <p:cNvPr id="6" name="Picture 5">
            <a:extLst>
              <a:ext uri="{FF2B5EF4-FFF2-40B4-BE49-F238E27FC236}">
                <a16:creationId xmlns:a16="http://schemas.microsoft.com/office/drawing/2014/main" id="{5F8047A4-1F37-8C14-08EF-DAD4BFCEFF67}"/>
              </a:ext>
            </a:extLst>
          </p:cNvPr>
          <p:cNvPicPr>
            <a:picLocks noChangeAspect="1"/>
          </p:cNvPicPr>
          <p:nvPr/>
        </p:nvPicPr>
        <p:blipFill>
          <a:blip r:embed="rId4"/>
          <a:stretch>
            <a:fillRect/>
          </a:stretch>
        </p:blipFill>
        <p:spPr>
          <a:xfrm>
            <a:off x="7676320" y="3960648"/>
            <a:ext cx="3883329" cy="2555341"/>
          </a:xfrm>
          <a:prstGeom prst="rect">
            <a:avLst/>
          </a:prstGeom>
        </p:spPr>
      </p:pic>
    </p:spTree>
    <p:extLst>
      <p:ext uri="{BB962C8B-B14F-4D97-AF65-F5344CB8AC3E}">
        <p14:creationId xmlns:p14="http://schemas.microsoft.com/office/powerpoint/2010/main" val="303726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1" y="756074"/>
            <a:ext cx="8067254"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Housing Outcomes</a:t>
            </a:r>
          </a:p>
        </p:txBody>
      </p:sp>
      <p:sp>
        <p:nvSpPr>
          <p:cNvPr id="4" name="Footer Placeholder 3">
            <a:extLst>
              <a:ext uri="{FF2B5EF4-FFF2-40B4-BE49-F238E27FC236}">
                <a16:creationId xmlns:a16="http://schemas.microsoft.com/office/drawing/2014/main" id="{B402CEE3-4E08-4106-AC43-0E32E79CAB07}"/>
              </a:ext>
            </a:extLst>
          </p:cNvPr>
          <p:cNvSpPr>
            <a:spLocks noGrp="1"/>
          </p:cNvSpPr>
          <p:nvPr>
            <p:ph type="ftr" sz="quarter" idx="11"/>
          </p:nvPr>
        </p:nvSpPr>
        <p:spPr>
          <a:xfrm>
            <a:off x="6519230" y="6356350"/>
            <a:ext cx="3152912" cy="365125"/>
          </a:xfrm>
        </p:spPr>
        <p:txBody>
          <a:bodyPr rtlCol="0"/>
          <a:lstStyle/>
          <a:p>
            <a:pPr rtl="0"/>
            <a:r>
              <a:rPr lang="en-GB"/>
              <a:t>Conference Presentation</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20</a:t>
            </a:fld>
            <a:endParaRPr lang="en-GB"/>
          </a:p>
        </p:txBody>
      </p:sp>
      <p:graphicFrame>
        <p:nvGraphicFramePr>
          <p:cNvPr id="2" name="Chart 1">
            <a:extLst>
              <a:ext uri="{FF2B5EF4-FFF2-40B4-BE49-F238E27FC236}">
                <a16:creationId xmlns:a16="http://schemas.microsoft.com/office/drawing/2014/main" id="{636DDE80-F346-6A00-7864-BE79ABDAE2BA}"/>
              </a:ext>
            </a:extLst>
          </p:cNvPr>
          <p:cNvGraphicFramePr>
            <a:graphicFrameLocks/>
          </p:cNvGraphicFramePr>
          <p:nvPr/>
        </p:nvGraphicFramePr>
        <p:xfrm>
          <a:off x="1419042" y="1540041"/>
          <a:ext cx="10047406" cy="48896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98087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1" y="756074"/>
            <a:ext cx="6606202"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Housing Outcomes</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21</a:t>
            </a:fld>
            <a:endParaRPr lang="en-GB"/>
          </a:p>
        </p:txBody>
      </p:sp>
      <p:graphicFrame>
        <p:nvGraphicFramePr>
          <p:cNvPr id="3" name="Chart 2">
            <a:extLst>
              <a:ext uri="{FF2B5EF4-FFF2-40B4-BE49-F238E27FC236}">
                <a16:creationId xmlns:a16="http://schemas.microsoft.com/office/drawing/2014/main" id="{0074E669-D913-E613-4C24-6AE7F09AFC30}"/>
              </a:ext>
            </a:extLst>
          </p:cNvPr>
          <p:cNvGraphicFramePr>
            <a:graphicFrameLocks/>
          </p:cNvGraphicFramePr>
          <p:nvPr/>
        </p:nvGraphicFramePr>
        <p:xfrm>
          <a:off x="1129364" y="1582219"/>
          <a:ext cx="9933272" cy="4851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96325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0" y="756074"/>
            <a:ext cx="7460967"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Housing Outcomes</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22</a:t>
            </a:fld>
            <a:endParaRPr lang="en-GB"/>
          </a:p>
        </p:txBody>
      </p:sp>
      <p:graphicFrame>
        <p:nvGraphicFramePr>
          <p:cNvPr id="2" name="Chart 1">
            <a:extLst>
              <a:ext uri="{FF2B5EF4-FFF2-40B4-BE49-F238E27FC236}">
                <a16:creationId xmlns:a16="http://schemas.microsoft.com/office/drawing/2014/main" id="{5F46A6CB-133E-6B59-ACDD-960977FE01B3}"/>
              </a:ext>
            </a:extLst>
          </p:cNvPr>
          <p:cNvGraphicFramePr>
            <a:graphicFrameLocks/>
          </p:cNvGraphicFramePr>
          <p:nvPr/>
        </p:nvGraphicFramePr>
        <p:xfrm>
          <a:off x="1030304" y="1832157"/>
          <a:ext cx="10131391" cy="47067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5452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0" y="756074"/>
            <a:ext cx="6415535"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Domestic Abuse Outcomes</a:t>
            </a:r>
          </a:p>
        </p:txBody>
      </p:sp>
      <p:sp>
        <p:nvSpPr>
          <p:cNvPr id="4" name="Footer Placeholder 3">
            <a:extLst>
              <a:ext uri="{FF2B5EF4-FFF2-40B4-BE49-F238E27FC236}">
                <a16:creationId xmlns:a16="http://schemas.microsoft.com/office/drawing/2014/main" id="{B402CEE3-4E08-4106-AC43-0E32E79CAB07}"/>
              </a:ext>
            </a:extLst>
          </p:cNvPr>
          <p:cNvSpPr>
            <a:spLocks noGrp="1"/>
          </p:cNvSpPr>
          <p:nvPr>
            <p:ph type="ftr" sz="quarter" idx="11"/>
          </p:nvPr>
        </p:nvSpPr>
        <p:spPr>
          <a:xfrm>
            <a:off x="6519230" y="6356350"/>
            <a:ext cx="3152912" cy="365125"/>
          </a:xfrm>
        </p:spPr>
        <p:txBody>
          <a:bodyPr rtlCol="0"/>
          <a:lstStyle/>
          <a:p>
            <a:pPr rtl="0"/>
            <a:r>
              <a:rPr lang="en-GB"/>
              <a:t>Conference Presentation</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23</a:t>
            </a:fld>
            <a:endParaRPr lang="en-GB"/>
          </a:p>
        </p:txBody>
      </p:sp>
      <p:graphicFrame>
        <p:nvGraphicFramePr>
          <p:cNvPr id="3" name="Chart 2">
            <a:extLst>
              <a:ext uri="{FF2B5EF4-FFF2-40B4-BE49-F238E27FC236}">
                <a16:creationId xmlns:a16="http://schemas.microsoft.com/office/drawing/2014/main" id="{A9D577CB-2815-98D0-9C33-C486F207CFD0}"/>
              </a:ext>
            </a:extLst>
          </p:cNvPr>
          <p:cNvGraphicFramePr/>
          <p:nvPr/>
        </p:nvGraphicFramePr>
        <p:xfrm>
          <a:off x="1390461" y="1708136"/>
          <a:ext cx="9411077" cy="4648214"/>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D4BA3EC5-8A94-DC5D-FC24-BA5B7C3802A1}"/>
              </a:ext>
            </a:extLst>
          </p:cNvPr>
          <p:cNvSpPr/>
          <p:nvPr/>
        </p:nvSpPr>
        <p:spPr>
          <a:xfrm>
            <a:off x="8549346" y="3317063"/>
            <a:ext cx="142266" cy="143219"/>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GB"/>
          </a:p>
        </p:txBody>
      </p:sp>
      <p:sp>
        <p:nvSpPr>
          <p:cNvPr id="7" name="Content Placeholder 18">
            <a:extLst>
              <a:ext uri="{FF2B5EF4-FFF2-40B4-BE49-F238E27FC236}">
                <a16:creationId xmlns:a16="http://schemas.microsoft.com/office/drawing/2014/main" id="{BB449F90-C1AE-9972-0B3F-37549EB4D9F1}"/>
              </a:ext>
            </a:extLst>
          </p:cNvPr>
          <p:cNvSpPr txBox="1">
            <a:spLocks/>
          </p:cNvSpPr>
          <p:nvPr/>
        </p:nvSpPr>
        <p:spPr>
          <a:xfrm>
            <a:off x="914400" y="1548962"/>
            <a:ext cx="3716323" cy="464821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pPr>
            <a:endParaRPr lang="en-GB" sz="2000" b="1"/>
          </a:p>
          <a:p>
            <a:pPr marL="342900" indent="-342900">
              <a:lnSpc>
                <a:spcPct val="110000"/>
              </a:lnSpc>
            </a:pPr>
            <a:endParaRPr lang="en-GB" sz="2000" b="1"/>
          </a:p>
          <a:p>
            <a:pPr marL="342900" indent="-342900">
              <a:lnSpc>
                <a:spcPct val="110000"/>
              </a:lnSpc>
            </a:pPr>
            <a:endParaRPr lang="en-GB" sz="2000" b="1">
              <a:highlight>
                <a:srgbClr val="FFFF00"/>
              </a:highlight>
            </a:endParaRPr>
          </a:p>
          <a:p>
            <a:pPr marL="342900" indent="-342900">
              <a:lnSpc>
                <a:spcPct val="110000"/>
              </a:lnSpc>
            </a:pPr>
            <a:endParaRPr lang="en-GB" sz="2000" b="1">
              <a:highlight>
                <a:srgbClr val="FFFF00"/>
              </a:highlight>
            </a:endParaRPr>
          </a:p>
          <a:p>
            <a:pPr marL="342900" indent="-342900">
              <a:lnSpc>
                <a:spcPct val="110000"/>
              </a:lnSpc>
            </a:pPr>
            <a:endParaRPr lang="en-GB" sz="2000" b="1"/>
          </a:p>
        </p:txBody>
      </p:sp>
      <p:sp>
        <p:nvSpPr>
          <p:cNvPr id="8" name="Content Placeholder 18">
            <a:extLst>
              <a:ext uri="{FF2B5EF4-FFF2-40B4-BE49-F238E27FC236}">
                <a16:creationId xmlns:a16="http://schemas.microsoft.com/office/drawing/2014/main" id="{96AFA030-1883-CE99-3D3E-2D4ABA6FDC74}"/>
              </a:ext>
            </a:extLst>
          </p:cNvPr>
          <p:cNvSpPr txBox="1">
            <a:spLocks/>
          </p:cNvSpPr>
          <p:nvPr/>
        </p:nvSpPr>
        <p:spPr>
          <a:xfrm>
            <a:off x="9335258" y="1866766"/>
            <a:ext cx="2599478" cy="120298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GB" sz="1400" b="1"/>
              <a:t>Current DA needs: </a:t>
            </a:r>
          </a:p>
          <a:p>
            <a:pPr marL="0" indent="0" algn="ctr">
              <a:lnSpc>
                <a:spcPct val="100000"/>
              </a:lnSpc>
              <a:buNone/>
            </a:pPr>
            <a:r>
              <a:rPr lang="en-GB" sz="1400" b="1"/>
              <a:t>March 2022 – 53 people</a:t>
            </a:r>
          </a:p>
          <a:p>
            <a:pPr marL="0" indent="0" algn="ctr">
              <a:lnSpc>
                <a:spcPct val="110000"/>
              </a:lnSpc>
              <a:buNone/>
            </a:pPr>
            <a:r>
              <a:rPr lang="en-GB" sz="1400" b="1"/>
              <a:t>December 2023 – 11 people</a:t>
            </a:r>
          </a:p>
        </p:txBody>
      </p:sp>
    </p:spTree>
    <p:extLst>
      <p:ext uri="{BB962C8B-B14F-4D97-AF65-F5344CB8AC3E}">
        <p14:creationId xmlns:p14="http://schemas.microsoft.com/office/powerpoint/2010/main" val="1105400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0" y="756074"/>
            <a:ext cx="6415535"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Substance Use Outcomes</a:t>
            </a:r>
          </a:p>
        </p:txBody>
      </p:sp>
      <p:sp>
        <p:nvSpPr>
          <p:cNvPr id="4" name="Footer Placeholder 3">
            <a:extLst>
              <a:ext uri="{FF2B5EF4-FFF2-40B4-BE49-F238E27FC236}">
                <a16:creationId xmlns:a16="http://schemas.microsoft.com/office/drawing/2014/main" id="{B402CEE3-4E08-4106-AC43-0E32E79CAB07}"/>
              </a:ext>
            </a:extLst>
          </p:cNvPr>
          <p:cNvSpPr>
            <a:spLocks noGrp="1"/>
          </p:cNvSpPr>
          <p:nvPr>
            <p:ph type="ftr" sz="quarter" idx="11"/>
          </p:nvPr>
        </p:nvSpPr>
        <p:spPr>
          <a:xfrm>
            <a:off x="6519230" y="6356350"/>
            <a:ext cx="3152912" cy="365125"/>
          </a:xfrm>
        </p:spPr>
        <p:txBody>
          <a:bodyPr rtlCol="0"/>
          <a:lstStyle/>
          <a:p>
            <a:pPr rtl="0"/>
            <a:r>
              <a:rPr lang="en-GB"/>
              <a:t>Conference Presentation</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24</a:t>
            </a:fld>
            <a:endParaRPr lang="en-GB"/>
          </a:p>
        </p:txBody>
      </p:sp>
      <p:sp>
        <p:nvSpPr>
          <p:cNvPr id="7" name="Content Placeholder 18">
            <a:extLst>
              <a:ext uri="{FF2B5EF4-FFF2-40B4-BE49-F238E27FC236}">
                <a16:creationId xmlns:a16="http://schemas.microsoft.com/office/drawing/2014/main" id="{BB449F90-C1AE-9972-0B3F-37549EB4D9F1}"/>
              </a:ext>
            </a:extLst>
          </p:cNvPr>
          <p:cNvSpPr txBox="1">
            <a:spLocks/>
          </p:cNvSpPr>
          <p:nvPr/>
        </p:nvSpPr>
        <p:spPr>
          <a:xfrm>
            <a:off x="914400" y="1548962"/>
            <a:ext cx="3716323" cy="464821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pPr>
            <a:endParaRPr lang="en-GB" sz="2000" b="1"/>
          </a:p>
          <a:p>
            <a:pPr marL="342900" indent="-342900">
              <a:lnSpc>
                <a:spcPct val="110000"/>
              </a:lnSpc>
            </a:pPr>
            <a:endParaRPr lang="en-GB" sz="2000" b="1"/>
          </a:p>
          <a:p>
            <a:pPr marL="342900" indent="-342900">
              <a:lnSpc>
                <a:spcPct val="110000"/>
              </a:lnSpc>
            </a:pPr>
            <a:endParaRPr lang="en-GB" sz="2000" b="1">
              <a:highlight>
                <a:srgbClr val="FFFF00"/>
              </a:highlight>
            </a:endParaRPr>
          </a:p>
          <a:p>
            <a:pPr marL="342900" indent="-342900">
              <a:lnSpc>
                <a:spcPct val="110000"/>
              </a:lnSpc>
            </a:pPr>
            <a:endParaRPr lang="en-GB" sz="2000" b="1">
              <a:highlight>
                <a:srgbClr val="FFFF00"/>
              </a:highlight>
            </a:endParaRPr>
          </a:p>
          <a:p>
            <a:pPr marL="342900" indent="-342900">
              <a:lnSpc>
                <a:spcPct val="110000"/>
              </a:lnSpc>
            </a:pPr>
            <a:endParaRPr lang="en-GB" sz="2000" b="1"/>
          </a:p>
        </p:txBody>
      </p:sp>
      <p:graphicFrame>
        <p:nvGraphicFramePr>
          <p:cNvPr id="3" name="Chart 2">
            <a:extLst>
              <a:ext uri="{FF2B5EF4-FFF2-40B4-BE49-F238E27FC236}">
                <a16:creationId xmlns:a16="http://schemas.microsoft.com/office/drawing/2014/main" id="{27B3B07A-3096-1AFF-D168-97D8E5777B07}"/>
              </a:ext>
            </a:extLst>
          </p:cNvPr>
          <p:cNvGraphicFramePr>
            <a:graphicFrameLocks/>
          </p:cNvGraphicFramePr>
          <p:nvPr/>
        </p:nvGraphicFramePr>
        <p:xfrm>
          <a:off x="956392" y="2127183"/>
          <a:ext cx="5191184" cy="3374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D723C8F5-985C-3863-3A90-CF8B5C836CDB}"/>
              </a:ext>
            </a:extLst>
          </p:cNvPr>
          <p:cNvGraphicFramePr>
            <a:graphicFrameLocks/>
          </p:cNvGraphicFramePr>
          <p:nvPr/>
        </p:nvGraphicFramePr>
        <p:xfrm>
          <a:off x="6519230" y="2127183"/>
          <a:ext cx="5406471" cy="33743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80805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0" y="756074"/>
            <a:ext cx="6415535"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a:t>Individual Outcomes: Criminal Justice</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25</a:t>
            </a:fld>
            <a:endParaRPr lang="en-GB"/>
          </a:p>
        </p:txBody>
      </p:sp>
      <p:sp>
        <p:nvSpPr>
          <p:cNvPr id="7" name="Content Placeholder 18">
            <a:extLst>
              <a:ext uri="{FF2B5EF4-FFF2-40B4-BE49-F238E27FC236}">
                <a16:creationId xmlns:a16="http://schemas.microsoft.com/office/drawing/2014/main" id="{BB449F90-C1AE-9972-0B3F-37549EB4D9F1}"/>
              </a:ext>
            </a:extLst>
          </p:cNvPr>
          <p:cNvSpPr txBox="1">
            <a:spLocks/>
          </p:cNvSpPr>
          <p:nvPr/>
        </p:nvSpPr>
        <p:spPr>
          <a:xfrm>
            <a:off x="914400" y="1548962"/>
            <a:ext cx="3716323" cy="464821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pPr>
            <a:endParaRPr lang="en-GB" sz="2000" b="1"/>
          </a:p>
          <a:p>
            <a:pPr marL="342900" indent="-342900">
              <a:lnSpc>
                <a:spcPct val="110000"/>
              </a:lnSpc>
            </a:pPr>
            <a:endParaRPr lang="en-GB" sz="2000" b="1"/>
          </a:p>
          <a:p>
            <a:pPr marL="342900" indent="-342900">
              <a:lnSpc>
                <a:spcPct val="110000"/>
              </a:lnSpc>
            </a:pPr>
            <a:endParaRPr lang="en-GB" sz="2000" b="1">
              <a:highlight>
                <a:srgbClr val="FFFF00"/>
              </a:highlight>
            </a:endParaRPr>
          </a:p>
          <a:p>
            <a:pPr marL="342900" indent="-342900">
              <a:lnSpc>
                <a:spcPct val="110000"/>
              </a:lnSpc>
            </a:pPr>
            <a:endParaRPr lang="en-GB" sz="2000" b="1">
              <a:highlight>
                <a:srgbClr val="FFFF00"/>
              </a:highlight>
            </a:endParaRPr>
          </a:p>
          <a:p>
            <a:pPr marL="342900" indent="-342900">
              <a:lnSpc>
                <a:spcPct val="110000"/>
              </a:lnSpc>
            </a:pPr>
            <a:endParaRPr lang="en-GB" sz="2000" b="1"/>
          </a:p>
        </p:txBody>
      </p:sp>
      <p:graphicFrame>
        <p:nvGraphicFramePr>
          <p:cNvPr id="2" name="Table 1">
            <a:extLst>
              <a:ext uri="{FF2B5EF4-FFF2-40B4-BE49-F238E27FC236}">
                <a16:creationId xmlns:a16="http://schemas.microsoft.com/office/drawing/2014/main" id="{A5F45464-34A6-1A87-026E-8CF9F96AA4A0}"/>
              </a:ext>
            </a:extLst>
          </p:cNvPr>
          <p:cNvGraphicFramePr>
            <a:graphicFrameLocks noGrp="1"/>
          </p:cNvGraphicFramePr>
          <p:nvPr>
            <p:extLst>
              <p:ext uri="{D42A27DB-BD31-4B8C-83A1-F6EECF244321}">
                <p14:modId xmlns:p14="http://schemas.microsoft.com/office/powerpoint/2010/main" val="3834884165"/>
              </p:ext>
            </p:extLst>
          </p:nvPr>
        </p:nvGraphicFramePr>
        <p:xfrm>
          <a:off x="8933070" y="2511085"/>
          <a:ext cx="2915846" cy="2388906"/>
        </p:xfrm>
        <a:graphic>
          <a:graphicData uri="http://schemas.openxmlformats.org/drawingml/2006/table">
            <a:tbl>
              <a:tblPr firstRow="1" bandRow="1">
                <a:tableStyleId>{C4B1156A-380E-4F78-BDF5-A606A8083BF9}</a:tableStyleId>
              </a:tblPr>
              <a:tblGrid>
                <a:gridCol w="1154285">
                  <a:extLst>
                    <a:ext uri="{9D8B030D-6E8A-4147-A177-3AD203B41FA5}">
                      <a16:colId xmlns:a16="http://schemas.microsoft.com/office/drawing/2014/main" val="4040856055"/>
                    </a:ext>
                  </a:extLst>
                </a:gridCol>
                <a:gridCol w="940622">
                  <a:extLst>
                    <a:ext uri="{9D8B030D-6E8A-4147-A177-3AD203B41FA5}">
                      <a16:colId xmlns:a16="http://schemas.microsoft.com/office/drawing/2014/main" val="1518672269"/>
                    </a:ext>
                  </a:extLst>
                </a:gridCol>
                <a:gridCol w="820939">
                  <a:extLst>
                    <a:ext uri="{9D8B030D-6E8A-4147-A177-3AD203B41FA5}">
                      <a16:colId xmlns:a16="http://schemas.microsoft.com/office/drawing/2014/main" val="59778374"/>
                    </a:ext>
                  </a:extLst>
                </a:gridCol>
              </a:tblGrid>
              <a:tr h="782816">
                <a:tc>
                  <a:txBody>
                    <a:bodyPr/>
                    <a:lstStyle/>
                    <a:p>
                      <a:pPr algn="ctr"/>
                      <a:endParaRPr lang="en-GB" dirty="0"/>
                    </a:p>
                  </a:txBody>
                  <a:tcPr/>
                </a:tc>
                <a:tc>
                  <a:txBody>
                    <a:bodyPr/>
                    <a:lstStyle/>
                    <a:p>
                      <a:pPr algn="ctr"/>
                      <a:r>
                        <a:rPr lang="en-GB" b="1"/>
                        <a:t>Feb 2022</a:t>
                      </a:r>
                    </a:p>
                  </a:txBody>
                  <a:tcPr/>
                </a:tc>
                <a:tc>
                  <a:txBody>
                    <a:bodyPr/>
                    <a:lstStyle/>
                    <a:p>
                      <a:pPr algn="ctr"/>
                      <a:r>
                        <a:rPr lang="en-GB" b="1"/>
                        <a:t>Dec 2023</a:t>
                      </a:r>
                    </a:p>
                  </a:txBody>
                  <a:tcPr/>
                </a:tc>
                <a:extLst>
                  <a:ext uri="{0D108BD9-81ED-4DB2-BD59-A6C34878D82A}">
                    <a16:rowId xmlns:a16="http://schemas.microsoft.com/office/drawing/2014/main" val="2000125479"/>
                  </a:ext>
                </a:extLst>
              </a:tr>
              <a:tr h="691690">
                <a:tc>
                  <a:txBody>
                    <a:bodyPr/>
                    <a:lstStyle/>
                    <a:p>
                      <a:pPr algn="ctr"/>
                      <a:r>
                        <a:rPr lang="en-GB" b="1"/>
                        <a:t>Open to Probation</a:t>
                      </a:r>
                    </a:p>
                  </a:txBody>
                  <a:tcPr/>
                </a:tc>
                <a:tc>
                  <a:txBody>
                    <a:bodyPr/>
                    <a:lstStyle/>
                    <a:p>
                      <a:pPr algn="ctr"/>
                      <a:r>
                        <a:rPr lang="en-GB" b="1" dirty="0"/>
                        <a:t>35%</a:t>
                      </a:r>
                    </a:p>
                  </a:txBody>
                  <a:tcPr/>
                </a:tc>
                <a:tc>
                  <a:txBody>
                    <a:bodyPr/>
                    <a:lstStyle/>
                    <a:p>
                      <a:pPr algn="ctr"/>
                      <a:r>
                        <a:rPr lang="en-GB" b="1" dirty="0"/>
                        <a:t>27%</a:t>
                      </a:r>
                    </a:p>
                  </a:txBody>
                  <a:tcPr/>
                </a:tc>
                <a:extLst>
                  <a:ext uri="{0D108BD9-81ED-4DB2-BD59-A6C34878D82A}">
                    <a16:rowId xmlns:a16="http://schemas.microsoft.com/office/drawing/2014/main" val="1464591541"/>
                  </a:ext>
                </a:extLst>
              </a:tr>
              <a:tr h="785191">
                <a:tc>
                  <a:txBody>
                    <a:bodyPr/>
                    <a:lstStyle/>
                    <a:p>
                      <a:pPr algn="ctr"/>
                      <a:r>
                        <a:rPr lang="en-GB" b="1"/>
                        <a:t>Engaging with Probation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t>79%</a:t>
                      </a:r>
                    </a:p>
                    <a:p>
                      <a:pPr algn="ctr"/>
                      <a:endParaRPr lang="en-GB" b="1" dirty="0"/>
                    </a:p>
                  </a:txBody>
                  <a:tcPr/>
                </a:tc>
                <a:tc>
                  <a:txBody>
                    <a:bodyPr/>
                    <a:lstStyle/>
                    <a:p>
                      <a:pPr algn="ctr"/>
                      <a:r>
                        <a:rPr lang="en-GB" b="1" dirty="0"/>
                        <a:t>86%</a:t>
                      </a:r>
                    </a:p>
                  </a:txBody>
                  <a:tcPr/>
                </a:tc>
                <a:extLst>
                  <a:ext uri="{0D108BD9-81ED-4DB2-BD59-A6C34878D82A}">
                    <a16:rowId xmlns:a16="http://schemas.microsoft.com/office/drawing/2014/main" val="340921059"/>
                  </a:ext>
                </a:extLst>
              </a:tr>
            </a:tbl>
          </a:graphicData>
        </a:graphic>
      </p:graphicFrame>
      <p:graphicFrame>
        <p:nvGraphicFramePr>
          <p:cNvPr id="6" name="Chart 5">
            <a:extLst>
              <a:ext uri="{FF2B5EF4-FFF2-40B4-BE49-F238E27FC236}">
                <a16:creationId xmlns:a16="http://schemas.microsoft.com/office/drawing/2014/main" id="{40829ACA-E2CD-20EA-312E-6271E72DB956}"/>
              </a:ext>
            </a:extLst>
          </p:cNvPr>
          <p:cNvGraphicFramePr/>
          <p:nvPr/>
        </p:nvGraphicFramePr>
        <p:xfrm>
          <a:off x="1017110" y="1736945"/>
          <a:ext cx="7490074" cy="44602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02339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524240F8-E36B-896C-1559-A5360DE04D36}"/>
              </a:ext>
            </a:extLst>
          </p:cNvPr>
          <p:cNvPicPr>
            <a:picLocks noChangeAspect="1"/>
          </p:cNvPicPr>
          <p:nvPr/>
        </p:nvPicPr>
        <p:blipFill rotWithShape="1">
          <a:blip r:embed="rId3"/>
          <a:srcRect t="24428"/>
          <a:stretch/>
        </p:blipFill>
        <p:spPr>
          <a:xfrm>
            <a:off x="0" y="1701424"/>
            <a:ext cx="6096000" cy="3455152"/>
          </a:xfrm>
          <a:prstGeom prst="rect">
            <a:avLst/>
          </a:prstGeom>
          <a:noFill/>
        </p:spPr>
      </p:pic>
      <p:sp>
        <p:nvSpPr>
          <p:cNvPr id="2" name="Content Placeholder 18">
            <a:extLst>
              <a:ext uri="{FF2B5EF4-FFF2-40B4-BE49-F238E27FC236}">
                <a16:creationId xmlns:a16="http://schemas.microsoft.com/office/drawing/2014/main" id="{F669AE78-E97F-6AA0-7CB6-905BBD2F1BC6}"/>
              </a:ext>
            </a:extLst>
          </p:cNvPr>
          <p:cNvSpPr txBox="1">
            <a:spLocks/>
          </p:cNvSpPr>
          <p:nvPr/>
        </p:nvSpPr>
        <p:spPr>
          <a:xfrm>
            <a:off x="7101508" y="1401416"/>
            <a:ext cx="4964596" cy="5317435"/>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Bef>
                <a:spcPts val="0"/>
              </a:spcBef>
              <a:spcAft>
                <a:spcPts val="1200"/>
              </a:spcAft>
            </a:pPr>
            <a:r>
              <a:rPr lang="en-GB" sz="1700" b="1" kern="1200" spc="100" baseline="0" dirty="0">
                <a:latin typeface="+mn-lt"/>
                <a:ea typeface="+mn-ea"/>
                <a:cs typeface="+mn-cs"/>
              </a:rPr>
              <a:t>Data collection processes take time to embed</a:t>
            </a:r>
          </a:p>
          <a:p>
            <a:pPr>
              <a:lnSpc>
                <a:spcPct val="140000"/>
              </a:lnSpc>
              <a:spcBef>
                <a:spcPts val="0"/>
              </a:spcBef>
              <a:spcAft>
                <a:spcPts val="1200"/>
              </a:spcAft>
            </a:pPr>
            <a:endParaRPr lang="en-GB" sz="1700" b="1" kern="1200" spc="100" baseline="0" dirty="0">
              <a:latin typeface="+mn-lt"/>
              <a:ea typeface="+mn-ea"/>
              <a:cs typeface="+mn-cs"/>
            </a:endParaRPr>
          </a:p>
          <a:p>
            <a:pPr>
              <a:lnSpc>
                <a:spcPct val="140000"/>
              </a:lnSpc>
              <a:spcBef>
                <a:spcPts val="0"/>
              </a:spcBef>
              <a:spcAft>
                <a:spcPts val="1200"/>
              </a:spcAft>
            </a:pPr>
            <a:r>
              <a:rPr lang="en-GB" sz="1700" b="1" kern="1200" spc="100" baseline="0" dirty="0">
                <a:latin typeface="+mn-lt"/>
                <a:ea typeface="+mn-ea"/>
                <a:cs typeface="+mn-cs"/>
              </a:rPr>
              <a:t>Takes dedicated resource to coordinate strategic and operational responses</a:t>
            </a:r>
          </a:p>
          <a:p>
            <a:pPr>
              <a:lnSpc>
                <a:spcPct val="140000"/>
              </a:lnSpc>
              <a:spcBef>
                <a:spcPts val="0"/>
              </a:spcBef>
              <a:spcAft>
                <a:spcPts val="1200"/>
              </a:spcAft>
            </a:pPr>
            <a:endParaRPr lang="en-GB" sz="1700" b="1" kern="1200" spc="100" baseline="0" dirty="0">
              <a:latin typeface="+mn-lt"/>
              <a:ea typeface="+mn-ea"/>
              <a:cs typeface="+mn-cs"/>
            </a:endParaRPr>
          </a:p>
          <a:p>
            <a:pPr>
              <a:lnSpc>
                <a:spcPct val="140000"/>
              </a:lnSpc>
              <a:spcBef>
                <a:spcPts val="0"/>
              </a:spcBef>
              <a:spcAft>
                <a:spcPts val="1200"/>
              </a:spcAft>
            </a:pPr>
            <a:r>
              <a:rPr lang="en-GB" sz="1700" b="1" kern="1200" spc="100" baseline="0" dirty="0">
                <a:latin typeface="+mn-lt"/>
                <a:ea typeface="+mn-ea"/>
                <a:cs typeface="+mn-cs"/>
              </a:rPr>
              <a:t>Having a service (Changing Futures) that sits slightly independent of other statutory and voluntary services in the City, can act as an ‘honest broker’ and be a ‘critical friend’ without prejudice across the system</a:t>
            </a:r>
          </a:p>
          <a:p>
            <a:pPr marL="0" indent="0">
              <a:lnSpc>
                <a:spcPct val="140000"/>
              </a:lnSpc>
              <a:spcBef>
                <a:spcPts val="0"/>
              </a:spcBef>
              <a:spcAft>
                <a:spcPts val="1200"/>
              </a:spcAft>
              <a:buNone/>
            </a:pPr>
            <a:endParaRPr lang="en-GB" sz="1600" kern="1200" spc="100" baseline="0" dirty="0">
              <a:latin typeface="+mn-lt"/>
              <a:ea typeface="+mn-ea"/>
              <a:cs typeface="+mn-cs"/>
            </a:endParaRPr>
          </a:p>
        </p:txBody>
      </p:sp>
      <p:sp>
        <p:nvSpPr>
          <p:cNvPr id="12" name="Text Placeholder 11">
            <a:extLst>
              <a:ext uri="{FF2B5EF4-FFF2-40B4-BE49-F238E27FC236}">
                <a16:creationId xmlns:a16="http://schemas.microsoft.com/office/drawing/2014/main" id="{CCA2FA43-F948-4BB4-B8A4-454175EB088D}"/>
              </a:ext>
            </a:extLst>
          </p:cNvPr>
          <p:cNvSpPr>
            <a:spLocks noGrp="1"/>
          </p:cNvSpPr>
          <p:nvPr>
            <p:ph type="title"/>
          </p:nvPr>
        </p:nvSpPr>
        <p:spPr>
          <a:xfrm>
            <a:off x="7101508" y="231264"/>
            <a:ext cx="4288971" cy="961432"/>
          </a:xfr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gn="ctr">
              <a:lnSpc>
                <a:spcPct val="115000"/>
              </a:lnSpc>
              <a:spcBef>
                <a:spcPts val="0"/>
              </a:spcBef>
            </a:pPr>
            <a:r>
              <a:rPr lang="en-GB" b="1" dirty="0"/>
              <a:t>What have we learned so far?</a:t>
            </a:r>
          </a:p>
        </p:txBody>
      </p:sp>
    </p:spTree>
    <p:extLst>
      <p:ext uri="{BB962C8B-B14F-4D97-AF65-F5344CB8AC3E}">
        <p14:creationId xmlns:p14="http://schemas.microsoft.com/office/powerpoint/2010/main" val="435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 name="Title 69">
            <a:extLst>
              <a:ext uri="{FF2B5EF4-FFF2-40B4-BE49-F238E27FC236}">
                <a16:creationId xmlns:a16="http://schemas.microsoft.com/office/drawing/2014/main" id="{0E5B711B-1FB9-410F-85EA-CD7D435ACD5B}"/>
              </a:ext>
            </a:extLst>
          </p:cNvPr>
          <p:cNvSpPr>
            <a:spLocks noGrp="1"/>
          </p:cNvSpPr>
          <p:nvPr>
            <p:ph type="title"/>
          </p:nvPr>
        </p:nvSpPr>
        <p:spPr>
          <a:xfrm>
            <a:off x="3143686" y="756074"/>
            <a:ext cx="5904628" cy="548851"/>
          </a:xfrm>
        </p:spPr>
        <p:txBody>
          <a:bodyPr rtlCol="0"/>
          <a:lstStyle/>
          <a:p>
            <a:pPr algn="ctr" rtl="0"/>
            <a:r>
              <a:rPr lang="en-GB" b="1" dirty="0">
                <a:solidFill>
                  <a:schemeClr val="accent6">
                    <a:lumMod val="75000"/>
                  </a:schemeClr>
                </a:solidFill>
              </a:rPr>
              <a:t>Sheffield Programme Aims</a:t>
            </a:r>
          </a:p>
        </p:txBody>
      </p:sp>
      <p:sp>
        <p:nvSpPr>
          <p:cNvPr id="25" name="Content Placeholder 18">
            <a:extLst>
              <a:ext uri="{FF2B5EF4-FFF2-40B4-BE49-F238E27FC236}">
                <a16:creationId xmlns:a16="http://schemas.microsoft.com/office/drawing/2014/main" id="{D3CFBF90-CD81-1CD4-5522-AC45FB1EEEB8}"/>
              </a:ext>
            </a:extLst>
          </p:cNvPr>
          <p:cNvSpPr>
            <a:spLocks noGrp="1"/>
          </p:cNvSpPr>
          <p:nvPr>
            <p:ph sz="quarter" idx="15"/>
          </p:nvPr>
        </p:nvSpPr>
        <p:spPr>
          <a:xfrm>
            <a:off x="638174" y="1548962"/>
            <a:ext cx="10915651" cy="4648214"/>
          </a:xfrm>
        </p:spPr>
        <p:txBody>
          <a:bodyPr rtlCol="0"/>
          <a:lstStyle/>
          <a:p>
            <a:pPr marL="342900" indent="-342900">
              <a:lnSpc>
                <a:spcPct val="110000"/>
              </a:lnSpc>
              <a:buFont typeface="Arial" panose="020B0604020202020204" pitchFamily="34" charset="0"/>
              <a:buChar char="•"/>
            </a:pPr>
            <a:r>
              <a:rPr lang="en-GB" sz="2000" b="1" dirty="0"/>
              <a:t>Directly engage with and support positive outcomes for people identified as living with multiple disadvantage</a:t>
            </a:r>
          </a:p>
          <a:p>
            <a:pPr marL="342900" indent="-342900">
              <a:lnSpc>
                <a:spcPct val="110000"/>
              </a:lnSpc>
              <a:buFont typeface="Arial" panose="020B0604020202020204" pitchFamily="34" charset="0"/>
              <a:buChar char="•"/>
            </a:pPr>
            <a:endParaRPr lang="en-GB" sz="2000" b="1" dirty="0"/>
          </a:p>
          <a:p>
            <a:pPr marL="342900" indent="-342900">
              <a:lnSpc>
                <a:spcPct val="110000"/>
              </a:lnSpc>
              <a:buFont typeface="Arial" panose="020B0604020202020204" pitchFamily="34" charset="0"/>
              <a:buChar char="•"/>
            </a:pPr>
            <a:r>
              <a:rPr lang="en-GB" sz="2000" b="1" dirty="0"/>
              <a:t>Embed coproduction in the city, where people with lived experience are involved in the design, delivery and evaluation of services </a:t>
            </a:r>
          </a:p>
          <a:p>
            <a:pPr marL="342900" indent="-342900">
              <a:lnSpc>
                <a:spcPct val="110000"/>
              </a:lnSpc>
              <a:buFont typeface="Arial" panose="020B0604020202020204" pitchFamily="34" charset="0"/>
              <a:buChar char="•"/>
            </a:pPr>
            <a:endParaRPr lang="en-GB" sz="2000" b="1" dirty="0"/>
          </a:p>
          <a:p>
            <a:pPr marL="342900" indent="-342900">
              <a:lnSpc>
                <a:spcPct val="110000"/>
              </a:lnSpc>
              <a:buFont typeface="Arial" panose="020B0604020202020204" pitchFamily="34" charset="0"/>
              <a:buChar char="•"/>
            </a:pPr>
            <a:r>
              <a:rPr lang="en-GB" sz="2000" b="1" dirty="0"/>
              <a:t>Tackle and challenge health and social inequalities and promote inclusive services that make a difference to people’s lives</a:t>
            </a:r>
          </a:p>
          <a:p>
            <a:pPr marL="342900" indent="-342900">
              <a:lnSpc>
                <a:spcPct val="110000"/>
              </a:lnSpc>
              <a:buFont typeface="Arial" panose="020B0604020202020204" pitchFamily="34" charset="0"/>
              <a:buChar char="•"/>
            </a:pPr>
            <a:endParaRPr lang="en-GB" sz="2000" b="1" dirty="0"/>
          </a:p>
          <a:p>
            <a:pPr marL="342900" indent="-342900">
              <a:lnSpc>
                <a:spcPct val="110000"/>
              </a:lnSpc>
              <a:buFont typeface="Arial" panose="020B0604020202020204" pitchFamily="34" charset="0"/>
              <a:buChar char="•"/>
            </a:pPr>
            <a:r>
              <a:rPr lang="en-GB" sz="2000" b="1" dirty="0"/>
              <a:t>Promote and operationalise joint working across organisational boundaries</a:t>
            </a:r>
          </a:p>
          <a:p>
            <a:pPr marL="342900" indent="-342900">
              <a:lnSpc>
                <a:spcPct val="110000"/>
              </a:lnSpc>
              <a:buFont typeface="Arial" panose="020B0604020202020204" pitchFamily="34" charset="0"/>
              <a:buChar char="•"/>
            </a:pPr>
            <a:endParaRPr lang="en-GB" sz="2000" b="1" dirty="0"/>
          </a:p>
          <a:p>
            <a:pPr marL="342900" indent="-342900">
              <a:lnSpc>
                <a:spcPct val="110000"/>
              </a:lnSpc>
              <a:buFont typeface="Arial" panose="020B0604020202020204" pitchFamily="34" charset="0"/>
              <a:buChar char="•"/>
            </a:pPr>
            <a:r>
              <a:rPr lang="en-GB" sz="2000" b="1" dirty="0"/>
              <a:t>Develop learning about what works (both from Sheffield and other areas) to inform future strategies and service developments</a:t>
            </a:r>
          </a:p>
        </p:txBody>
      </p:sp>
    </p:spTree>
    <p:extLst>
      <p:ext uri="{BB962C8B-B14F-4D97-AF65-F5344CB8AC3E}">
        <p14:creationId xmlns:p14="http://schemas.microsoft.com/office/powerpoint/2010/main" val="4111861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xEl>
                                              <p:pRg st="2" end="2"/>
                                            </p:txEl>
                                          </p:spTgt>
                                        </p:tgtEl>
                                        <p:attrNameLst>
                                          <p:attrName>style.visibility</p:attrName>
                                        </p:attrNameLst>
                                      </p:cBhvr>
                                      <p:to>
                                        <p:strVal val="visible"/>
                                      </p:to>
                                    </p:set>
                                    <p:animEffect transition="in" filter="fade">
                                      <p:cBhvr>
                                        <p:cTn id="12" dur="500"/>
                                        <p:tgtEl>
                                          <p:spTgt spid="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xEl>
                                              <p:pRg st="4" end="4"/>
                                            </p:txEl>
                                          </p:spTgt>
                                        </p:tgtEl>
                                        <p:attrNameLst>
                                          <p:attrName>style.visibility</p:attrName>
                                        </p:attrNameLst>
                                      </p:cBhvr>
                                      <p:to>
                                        <p:strVal val="visible"/>
                                      </p:to>
                                    </p:set>
                                    <p:animEffect transition="in" filter="fade">
                                      <p:cBhvr>
                                        <p:cTn id="17" dur="500"/>
                                        <p:tgtEl>
                                          <p:spTgt spid="2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xEl>
                                              <p:pRg st="6" end="6"/>
                                            </p:txEl>
                                          </p:spTgt>
                                        </p:tgtEl>
                                        <p:attrNameLst>
                                          <p:attrName>style.visibility</p:attrName>
                                        </p:attrNameLst>
                                      </p:cBhvr>
                                      <p:to>
                                        <p:strVal val="visible"/>
                                      </p:to>
                                    </p:set>
                                    <p:animEffect transition="in" filter="fade">
                                      <p:cBhvr>
                                        <p:cTn id="22" dur="500"/>
                                        <p:tgtEl>
                                          <p:spTgt spid="2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xEl>
                                              <p:pRg st="8" end="8"/>
                                            </p:txEl>
                                          </p:spTgt>
                                        </p:tgtEl>
                                        <p:attrNameLst>
                                          <p:attrName>style.visibility</p:attrName>
                                        </p:attrNameLst>
                                      </p:cBhvr>
                                      <p:to>
                                        <p:strVal val="visible"/>
                                      </p:to>
                                    </p:set>
                                    <p:animEffect transition="in" filter="fade">
                                      <p:cBhvr>
                                        <p:cTn id="27" dur="500"/>
                                        <p:tgtEl>
                                          <p:spTgt spid="2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A2FA43-F948-4BB4-B8A4-454175EB088D}"/>
              </a:ext>
            </a:extLst>
          </p:cNvPr>
          <p:cNvSpPr>
            <a:spLocks noGrp="1"/>
          </p:cNvSpPr>
          <p:nvPr>
            <p:ph type="title"/>
          </p:nvPr>
        </p:nvSpPr>
        <p:spPr>
          <a:xfrm>
            <a:off x="1062036" y="966390"/>
            <a:ext cx="10067926" cy="73858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rtl="0"/>
            <a:r>
              <a:rPr lang="en-GB" b="1" dirty="0">
                <a:solidFill>
                  <a:schemeClr val="accent6">
                    <a:lumMod val="75000"/>
                  </a:schemeClr>
                </a:solidFill>
              </a:rPr>
              <a:t>2024 – 2025 Programme Delivery</a:t>
            </a:r>
          </a:p>
        </p:txBody>
      </p:sp>
      <p:graphicFrame>
        <p:nvGraphicFramePr>
          <p:cNvPr id="159" name="Content Placeholder 3">
            <a:extLst>
              <a:ext uri="{FF2B5EF4-FFF2-40B4-BE49-F238E27FC236}">
                <a16:creationId xmlns:a16="http://schemas.microsoft.com/office/drawing/2014/main" id="{148B87D1-8F16-1ADA-C90C-07AEBA19EB20}"/>
              </a:ext>
            </a:extLst>
          </p:cNvPr>
          <p:cNvGraphicFramePr>
            <a:graphicFrameLocks/>
          </p:cNvGraphicFramePr>
          <p:nvPr>
            <p:extLst>
              <p:ext uri="{D42A27DB-BD31-4B8C-83A1-F6EECF244321}">
                <p14:modId xmlns:p14="http://schemas.microsoft.com/office/powerpoint/2010/main" val="2656610795"/>
              </p:ext>
            </p:extLst>
          </p:nvPr>
        </p:nvGraphicFramePr>
        <p:xfrm>
          <a:off x="838199" y="196850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9991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E9683C-B0E0-FBC3-7EB2-A158BE65ED3D}"/>
              </a:ext>
            </a:extLst>
          </p:cNvPr>
          <p:cNvSpPr>
            <a:spLocks noGrp="1"/>
          </p:cNvSpPr>
          <p:nvPr>
            <p:ph type="sldNum" sz="quarter" idx="12"/>
          </p:nvPr>
        </p:nvSpPr>
        <p:spPr/>
        <p:txBody>
          <a:bodyPr/>
          <a:lstStyle/>
          <a:p>
            <a:pPr rtl="0"/>
            <a:fld id="{18D65601-5AE2-46FC-B138-694DDD2B510D}" type="slidenum">
              <a:rPr lang="en-GB" noProof="0" smtClean="0"/>
              <a:pPr rtl="0"/>
              <a:t>5</a:t>
            </a:fld>
            <a:endParaRPr lang="en-GB" noProof="0"/>
          </a:p>
        </p:txBody>
      </p:sp>
      <p:graphicFrame>
        <p:nvGraphicFramePr>
          <p:cNvPr id="8" name="Diagram 7">
            <a:extLst>
              <a:ext uri="{FF2B5EF4-FFF2-40B4-BE49-F238E27FC236}">
                <a16:creationId xmlns:a16="http://schemas.microsoft.com/office/drawing/2014/main" id="{68F538CF-9BA2-DD46-B4CB-DBAC3733148E}"/>
              </a:ext>
            </a:extLst>
          </p:cNvPr>
          <p:cNvGraphicFramePr/>
          <p:nvPr>
            <p:extLst>
              <p:ext uri="{D42A27DB-BD31-4B8C-83A1-F6EECF244321}">
                <p14:modId xmlns:p14="http://schemas.microsoft.com/office/powerpoint/2010/main" val="3616953430"/>
              </p:ext>
            </p:extLst>
          </p:nvPr>
        </p:nvGraphicFramePr>
        <p:xfrm>
          <a:off x="850232" y="136525"/>
          <a:ext cx="10491535" cy="6584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06310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0FC435-6360-201A-6AE4-C2C11F6C5E1C}"/>
              </a:ext>
            </a:extLst>
          </p:cNvPr>
          <p:cNvPicPr>
            <a:picLocks noChangeAspect="1"/>
          </p:cNvPicPr>
          <p:nvPr/>
        </p:nvPicPr>
        <p:blipFill rotWithShape="1">
          <a:blip r:embed="rId3"/>
          <a:srcRect l="14856" r="14032" b="-1"/>
          <a:stretch/>
        </p:blipFill>
        <p:spPr>
          <a:xfrm>
            <a:off x="20" y="10"/>
            <a:ext cx="6095980" cy="6857990"/>
          </a:xfrm>
          <a:prstGeom prst="rect">
            <a:avLst/>
          </a:prstGeom>
          <a:noFill/>
        </p:spPr>
      </p:pic>
      <p:sp>
        <p:nvSpPr>
          <p:cNvPr id="2" name="Content Placeholder 18">
            <a:extLst>
              <a:ext uri="{FF2B5EF4-FFF2-40B4-BE49-F238E27FC236}">
                <a16:creationId xmlns:a16="http://schemas.microsoft.com/office/drawing/2014/main" id="{649871EC-C63B-0AFC-9C89-7AD17D2F5ED9}"/>
              </a:ext>
            </a:extLst>
          </p:cNvPr>
          <p:cNvSpPr txBox="1">
            <a:spLocks/>
          </p:cNvSpPr>
          <p:nvPr/>
        </p:nvSpPr>
        <p:spPr>
          <a:xfrm>
            <a:off x="6971471" y="1212575"/>
            <a:ext cx="5158409" cy="5416826"/>
          </a:xfrm>
          <a:prstGeom prst="rect">
            <a:avLst/>
          </a:prstGeom>
        </p:spPr>
        <p:txBody>
          <a:bodyPr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Bef>
                <a:spcPts val="0"/>
              </a:spcBef>
              <a:spcAft>
                <a:spcPts val="1200"/>
              </a:spcAft>
            </a:pPr>
            <a:r>
              <a:rPr lang="en-GB" sz="1900" b="1" kern="1200" spc="100" baseline="0" dirty="0">
                <a:latin typeface="+mn-lt"/>
                <a:ea typeface="+mn-ea"/>
                <a:cs typeface="+mn-cs"/>
              </a:rPr>
              <a:t>40% cohort have been affected by Cuckooing</a:t>
            </a:r>
          </a:p>
          <a:p>
            <a:pPr>
              <a:lnSpc>
                <a:spcPct val="140000"/>
              </a:lnSpc>
              <a:spcBef>
                <a:spcPts val="0"/>
              </a:spcBef>
              <a:spcAft>
                <a:spcPts val="1200"/>
              </a:spcAft>
            </a:pPr>
            <a:endParaRPr lang="en-GB" sz="1900" b="1" kern="1200" spc="100" baseline="0" dirty="0">
              <a:latin typeface="+mn-lt"/>
              <a:ea typeface="+mn-ea"/>
              <a:cs typeface="+mn-cs"/>
            </a:endParaRPr>
          </a:p>
          <a:p>
            <a:pPr>
              <a:lnSpc>
                <a:spcPct val="140000"/>
              </a:lnSpc>
              <a:spcBef>
                <a:spcPts val="0"/>
              </a:spcBef>
              <a:spcAft>
                <a:spcPts val="1200"/>
              </a:spcAft>
            </a:pPr>
            <a:r>
              <a:rPr lang="en-GB" sz="1900" b="1" kern="1200" spc="100" baseline="0" dirty="0">
                <a:latin typeface="+mn-lt"/>
                <a:ea typeface="+mn-ea"/>
                <a:cs typeface="+mn-cs"/>
              </a:rPr>
              <a:t>Prevalence of individuals at risk of homelessness due to ASB high within our cohort</a:t>
            </a:r>
          </a:p>
          <a:p>
            <a:pPr>
              <a:lnSpc>
                <a:spcPct val="140000"/>
              </a:lnSpc>
              <a:spcBef>
                <a:spcPts val="0"/>
              </a:spcBef>
              <a:spcAft>
                <a:spcPts val="1200"/>
              </a:spcAft>
            </a:pPr>
            <a:endParaRPr lang="en-GB" sz="1900" b="1" kern="1200" spc="100" baseline="0" dirty="0">
              <a:latin typeface="+mn-lt"/>
              <a:ea typeface="+mn-ea"/>
              <a:cs typeface="+mn-cs"/>
            </a:endParaRPr>
          </a:p>
          <a:p>
            <a:pPr>
              <a:lnSpc>
                <a:spcPct val="140000"/>
              </a:lnSpc>
              <a:spcBef>
                <a:spcPts val="0"/>
              </a:spcBef>
              <a:spcAft>
                <a:spcPts val="1200"/>
              </a:spcAft>
            </a:pPr>
            <a:r>
              <a:rPr lang="en-GB" sz="1900" b="1" kern="1200" spc="100" baseline="0" dirty="0">
                <a:latin typeface="+mn-lt"/>
                <a:ea typeface="+mn-ea"/>
                <a:cs typeface="+mn-cs"/>
              </a:rPr>
              <a:t>Anecdotally, Cuckooing was on the rise in Sheffield</a:t>
            </a:r>
          </a:p>
          <a:p>
            <a:pPr>
              <a:lnSpc>
                <a:spcPct val="140000"/>
              </a:lnSpc>
              <a:spcBef>
                <a:spcPts val="0"/>
              </a:spcBef>
              <a:spcAft>
                <a:spcPts val="1200"/>
              </a:spcAft>
            </a:pPr>
            <a:endParaRPr lang="en-GB" sz="1900" b="1" kern="1200" spc="100" baseline="0" dirty="0">
              <a:latin typeface="+mn-lt"/>
              <a:ea typeface="+mn-ea"/>
              <a:cs typeface="+mn-cs"/>
            </a:endParaRPr>
          </a:p>
          <a:p>
            <a:pPr>
              <a:lnSpc>
                <a:spcPct val="140000"/>
              </a:lnSpc>
              <a:spcBef>
                <a:spcPts val="0"/>
              </a:spcBef>
              <a:spcAft>
                <a:spcPts val="1200"/>
              </a:spcAft>
            </a:pPr>
            <a:r>
              <a:rPr lang="en-GB" sz="1900" b="1" kern="1200" spc="100" baseline="0" dirty="0">
                <a:latin typeface="+mn-lt"/>
                <a:ea typeface="+mn-ea"/>
                <a:cs typeface="+mn-cs"/>
              </a:rPr>
              <a:t>Cuckooing became one of our system change workstreams</a:t>
            </a:r>
          </a:p>
          <a:p>
            <a:pPr marL="0" indent="0">
              <a:lnSpc>
                <a:spcPct val="140000"/>
              </a:lnSpc>
              <a:spcBef>
                <a:spcPts val="0"/>
              </a:spcBef>
              <a:spcAft>
                <a:spcPts val="1200"/>
              </a:spcAft>
              <a:buNone/>
            </a:pPr>
            <a:endParaRPr lang="en-GB" sz="1100" b="1" kern="1200" spc="100" baseline="0" dirty="0">
              <a:solidFill>
                <a:schemeClr val="accent1"/>
              </a:solidFill>
              <a:latin typeface="+mn-lt"/>
              <a:ea typeface="+mn-ea"/>
              <a:cs typeface="+mn-cs"/>
            </a:endParaRPr>
          </a:p>
          <a:p>
            <a:pPr marL="0" indent="0">
              <a:lnSpc>
                <a:spcPct val="140000"/>
              </a:lnSpc>
              <a:spcBef>
                <a:spcPts val="0"/>
              </a:spcBef>
              <a:spcAft>
                <a:spcPts val="1200"/>
              </a:spcAft>
              <a:buNone/>
            </a:pPr>
            <a:endParaRPr lang="en-GB" sz="1100" b="1" kern="1200" spc="100" baseline="0" dirty="0">
              <a:solidFill>
                <a:schemeClr val="accent1"/>
              </a:solidFill>
              <a:latin typeface="+mn-lt"/>
              <a:ea typeface="+mn-ea"/>
              <a:cs typeface="+mn-cs"/>
            </a:endParaRPr>
          </a:p>
        </p:txBody>
      </p:sp>
      <p:sp>
        <p:nvSpPr>
          <p:cNvPr id="12" name="Text Placeholder 11">
            <a:extLst>
              <a:ext uri="{FF2B5EF4-FFF2-40B4-BE49-F238E27FC236}">
                <a16:creationId xmlns:a16="http://schemas.microsoft.com/office/drawing/2014/main" id="{CCA2FA43-F948-4BB4-B8A4-454175EB088D}"/>
              </a:ext>
            </a:extLst>
          </p:cNvPr>
          <p:cNvSpPr>
            <a:spLocks noGrp="1"/>
          </p:cNvSpPr>
          <p:nvPr>
            <p:ph type="title"/>
          </p:nvPr>
        </p:nvSpPr>
        <p:spPr>
          <a:xfrm>
            <a:off x="6971471" y="327990"/>
            <a:ext cx="5090491" cy="532862"/>
          </a:xfr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115000"/>
              </a:lnSpc>
              <a:spcBef>
                <a:spcPts val="0"/>
              </a:spcBef>
            </a:pPr>
            <a:r>
              <a:rPr lang="en-GB" b="1" dirty="0"/>
              <a:t>Changing Futures: Cuckooing</a:t>
            </a:r>
          </a:p>
        </p:txBody>
      </p:sp>
    </p:spTree>
    <p:extLst>
      <p:ext uri="{BB962C8B-B14F-4D97-AF65-F5344CB8AC3E}">
        <p14:creationId xmlns:p14="http://schemas.microsoft.com/office/powerpoint/2010/main" val="3908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0" y="756074"/>
            <a:ext cx="6407419"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solidFill>
                  <a:schemeClr val="accent6">
                    <a:lumMod val="75000"/>
                  </a:schemeClr>
                </a:solidFill>
              </a:rPr>
              <a:t>System Change Objective: Cuckooing</a:t>
            </a:r>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936761" y="1679713"/>
            <a:ext cx="5344769" cy="4541483"/>
          </a:xfrm>
        </p:spPr>
        <p:txBody>
          <a:bodyPr rtlCol="0"/>
          <a:lstStyle/>
          <a:p>
            <a:pPr marL="285750" lvl="0" indent="-285750">
              <a:buFont typeface="Arial" panose="020B0604020202020204" pitchFamily="34" charset="0"/>
              <a:buChar char="•"/>
            </a:pPr>
            <a:r>
              <a:rPr lang="en-GB" sz="1800" b="1" dirty="0">
                <a:effectLst/>
                <a:ea typeface="Times New Roman" panose="02020603050405020304" pitchFamily="18" charset="0"/>
              </a:rPr>
              <a:t>Developing a citywide strategic response to Cuckooing as linked to wider strategies for early intervention and prevention, care and support, community safety, and homelessness prevention and independent living</a:t>
            </a:r>
          </a:p>
          <a:p>
            <a:pPr lvl="0"/>
            <a:endParaRPr lang="en-GB" sz="1800" b="1" dirty="0">
              <a:effectLst/>
              <a:ea typeface="Times New Roman" panose="02020603050405020304" pitchFamily="18" charset="0"/>
            </a:endParaRPr>
          </a:p>
          <a:p>
            <a:pPr marL="285750" indent="-285750">
              <a:buFont typeface="Arial" panose="020B0604020202020204" pitchFamily="34" charset="0"/>
              <a:buChar char="•"/>
            </a:pPr>
            <a:r>
              <a:rPr lang="en-GB" sz="1800" b="1" dirty="0">
                <a:effectLst/>
                <a:ea typeface="Times New Roman" panose="02020603050405020304" pitchFamily="18" charset="0"/>
              </a:rPr>
              <a:t>Developing a new multi-agency operational response model informed by best practice, evidence of need and successful outcomes</a:t>
            </a:r>
            <a:r>
              <a:rPr lang="en-GB" sz="1800" b="1" dirty="0"/>
              <a:t> </a:t>
            </a:r>
          </a:p>
          <a:p>
            <a:pPr marL="285750" indent="-285750">
              <a:buFont typeface="Arial" panose="020B0604020202020204" pitchFamily="34" charset="0"/>
              <a:buChar char="•"/>
            </a:pPr>
            <a:endParaRPr lang="en-GB" sz="1800" b="1" dirty="0"/>
          </a:p>
          <a:p>
            <a:pPr marL="285750" indent="-285750">
              <a:buFont typeface="Arial" panose="020B0604020202020204" pitchFamily="34" charset="0"/>
              <a:buChar char="•"/>
            </a:pPr>
            <a:endParaRPr lang="en-GB" sz="1800" b="1" dirty="0"/>
          </a:p>
          <a:p>
            <a:pPr>
              <a:lnSpc>
                <a:spcPct val="110000"/>
              </a:lnSpc>
            </a:pPr>
            <a:endParaRPr lang="en-GB" sz="1600" b="1" dirty="0"/>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7</a:t>
            </a:fld>
            <a:endParaRPr lang="en-GB"/>
          </a:p>
        </p:txBody>
      </p:sp>
      <p:pic>
        <p:nvPicPr>
          <p:cNvPr id="3" name="Picture 2" descr="A group of people in a room&#10;&#10;Description automatically generated">
            <a:extLst>
              <a:ext uri="{FF2B5EF4-FFF2-40B4-BE49-F238E27FC236}">
                <a16:creationId xmlns:a16="http://schemas.microsoft.com/office/drawing/2014/main" id="{BD597866-4FD2-1F15-F7C0-A8A555EEDEE7}"/>
              </a:ext>
            </a:extLst>
          </p:cNvPr>
          <p:cNvPicPr>
            <a:picLocks noChangeAspect="1"/>
          </p:cNvPicPr>
          <p:nvPr/>
        </p:nvPicPr>
        <p:blipFill>
          <a:blip r:embed="rId3"/>
          <a:stretch>
            <a:fillRect/>
          </a:stretch>
        </p:blipFill>
        <p:spPr>
          <a:xfrm>
            <a:off x="6381747" y="1988106"/>
            <a:ext cx="5615049" cy="3086048"/>
          </a:xfrm>
          <a:prstGeom prst="rect">
            <a:avLst/>
          </a:prstGeom>
        </p:spPr>
      </p:pic>
      <p:sp>
        <p:nvSpPr>
          <p:cNvPr id="7" name="TextBox 6">
            <a:extLst>
              <a:ext uri="{FF2B5EF4-FFF2-40B4-BE49-F238E27FC236}">
                <a16:creationId xmlns:a16="http://schemas.microsoft.com/office/drawing/2014/main" id="{0B272A09-6F9A-36BA-96FF-9CA49E8C1BD5}"/>
              </a:ext>
            </a:extLst>
          </p:cNvPr>
          <p:cNvSpPr txBox="1"/>
          <p:nvPr/>
        </p:nvSpPr>
        <p:spPr>
          <a:xfrm>
            <a:off x="936761" y="5392086"/>
            <a:ext cx="10889973" cy="646331"/>
          </a:xfrm>
          <a:prstGeom prst="rect">
            <a:avLst/>
          </a:prstGeom>
          <a:noFill/>
        </p:spPr>
        <p:txBody>
          <a:bodyPr wrap="square">
            <a:spAutoFit/>
          </a:bodyPr>
          <a:lstStyle/>
          <a:p>
            <a:pPr marL="285750" indent="-285750">
              <a:buFont typeface="Arial" panose="020B0604020202020204" pitchFamily="34" charset="0"/>
              <a:buChar char="•"/>
            </a:pPr>
            <a:r>
              <a:rPr lang="en-GB" sz="1800" b="1" dirty="0">
                <a:effectLst/>
                <a:ea typeface="Times New Roman" panose="02020603050405020304" pitchFamily="18" charset="0"/>
              </a:rPr>
              <a:t>A more effective response will have a wider benefit to the range of public sector resources that are deployed in the city, including Housing, Care, the NHS, Community Safety and Criminal Justice.</a:t>
            </a:r>
          </a:p>
        </p:txBody>
      </p:sp>
    </p:spTree>
    <p:extLst>
      <p:ext uri="{BB962C8B-B14F-4D97-AF65-F5344CB8AC3E}">
        <p14:creationId xmlns:p14="http://schemas.microsoft.com/office/powerpoint/2010/main" val="1194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0" y="756074"/>
            <a:ext cx="6407419"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solidFill>
                  <a:schemeClr val="accent6">
                    <a:lumMod val="75000"/>
                  </a:schemeClr>
                </a:solidFill>
              </a:rPr>
              <a:t>System Change Objective: Cuckooing</a:t>
            </a:r>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834887" y="1794289"/>
            <a:ext cx="4860141" cy="4541483"/>
          </a:xfrm>
        </p:spPr>
        <p:txBody>
          <a:bodyPr rtlCol="0"/>
          <a:lstStyle/>
          <a:p>
            <a:pPr>
              <a:tabLst>
                <a:tab pos="3923665" algn="l"/>
              </a:tabLst>
            </a:pPr>
            <a:r>
              <a:rPr lang="en-GB" sz="2000" dirty="0">
                <a:effectLst/>
                <a:latin typeface="Arial" panose="020B0604020202020204" pitchFamily="34" charset="0"/>
                <a:ea typeface="Times New Roman" panose="02020603050405020304" pitchFamily="18" charset="0"/>
              </a:rPr>
              <a:t>In Sheffield, whilst good practice in response to incidents of Cuckooing has been identified, responses and outcomes remain inconsistent. Feedback from frontline practitioners and managers is that this is due to:</a:t>
            </a:r>
          </a:p>
          <a:p>
            <a:pPr>
              <a:tabLst>
                <a:tab pos="3923665" algn="l"/>
              </a:tabLst>
            </a:pPr>
            <a:r>
              <a:rPr lang="en-GB" sz="2000" dirty="0">
                <a:effectLst/>
                <a:latin typeface="Arial" panose="020B0604020202020204" pitchFamily="34" charset="0"/>
                <a:ea typeface="Times New Roman" panose="02020603050405020304" pitchFamily="18" charset="0"/>
              </a:rPr>
              <a:t> </a:t>
            </a:r>
          </a:p>
          <a:p>
            <a:pPr marL="342900" lvl="0" indent="-342900">
              <a:buFont typeface="Arial" panose="020B0604020202020204" pitchFamily="34" charset="0"/>
              <a:buChar char="-"/>
            </a:pPr>
            <a:r>
              <a:rPr lang="en-GB" sz="2000" dirty="0">
                <a:effectLst/>
                <a:latin typeface="Arial" panose="020B0604020202020204" pitchFamily="34" charset="0"/>
                <a:ea typeface="Times New Roman" panose="02020603050405020304" pitchFamily="18" charset="0"/>
              </a:rPr>
              <a:t>A lack of awareness across the wider Sheffield workforce</a:t>
            </a:r>
          </a:p>
          <a:p>
            <a:pPr marL="342900" lvl="0" indent="-342900">
              <a:buFont typeface="Arial" panose="020B0604020202020204" pitchFamily="34" charset="0"/>
              <a:buChar char="-"/>
            </a:pPr>
            <a:r>
              <a:rPr lang="en-GB" sz="2000" dirty="0">
                <a:effectLst/>
                <a:latin typeface="Arial" panose="020B0604020202020204" pitchFamily="34" charset="0"/>
                <a:ea typeface="Times New Roman" panose="02020603050405020304" pitchFamily="18" charset="0"/>
              </a:rPr>
              <a:t>No agreed multi-agency responses or protocols in place</a:t>
            </a:r>
          </a:p>
          <a:p>
            <a:pPr marL="342900" lvl="0" indent="-342900">
              <a:buFont typeface="Arial" panose="020B0604020202020204" pitchFamily="34" charset="0"/>
              <a:buChar char="-"/>
            </a:pPr>
            <a:r>
              <a:rPr lang="en-GB" sz="2000" dirty="0">
                <a:effectLst/>
                <a:latin typeface="Arial" panose="020B0604020202020204" pitchFamily="34" charset="0"/>
                <a:ea typeface="Times New Roman" panose="02020603050405020304" pitchFamily="18" charset="0"/>
              </a:rPr>
              <a:t>No strategic oversight of the issue  </a:t>
            </a:r>
          </a:p>
          <a:p>
            <a:pPr>
              <a:tabLst>
                <a:tab pos="3923665" algn="l"/>
              </a:tabLst>
            </a:pPr>
            <a:r>
              <a:rPr lang="en-GB" sz="1800" dirty="0">
                <a:effectLst/>
                <a:latin typeface="Arial" panose="020B0604020202020204" pitchFamily="34" charset="0"/>
                <a:ea typeface="Times New Roman" panose="02020603050405020304" pitchFamily="18" charset="0"/>
              </a:rPr>
              <a:t> </a:t>
            </a:r>
          </a:p>
          <a:p>
            <a:pPr marL="285750" indent="-285750">
              <a:buFont typeface="Arial" panose="020B0604020202020204" pitchFamily="34" charset="0"/>
              <a:buChar char="•"/>
            </a:pPr>
            <a:endParaRPr lang="en-GB" sz="1800" b="1" dirty="0"/>
          </a:p>
          <a:p>
            <a:endParaRPr lang="en-GB" sz="1600" b="1" dirty="0"/>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8</a:t>
            </a:fld>
            <a:endParaRPr lang="en-GB"/>
          </a:p>
        </p:txBody>
      </p:sp>
      <p:pic>
        <p:nvPicPr>
          <p:cNvPr id="2" name="Picture 1">
            <a:extLst>
              <a:ext uri="{FF2B5EF4-FFF2-40B4-BE49-F238E27FC236}">
                <a16:creationId xmlns:a16="http://schemas.microsoft.com/office/drawing/2014/main" id="{3EB689BE-B087-8B74-F968-91A1666FEECD}"/>
              </a:ext>
            </a:extLst>
          </p:cNvPr>
          <p:cNvPicPr>
            <a:picLocks noChangeAspect="1"/>
          </p:cNvPicPr>
          <p:nvPr/>
        </p:nvPicPr>
        <p:blipFill>
          <a:blip r:embed="rId3"/>
          <a:stretch>
            <a:fillRect/>
          </a:stretch>
        </p:blipFill>
        <p:spPr>
          <a:xfrm>
            <a:off x="5695028" y="1794289"/>
            <a:ext cx="6326064" cy="3617847"/>
          </a:xfrm>
          <a:prstGeom prst="rect">
            <a:avLst/>
          </a:prstGeom>
        </p:spPr>
      </p:pic>
    </p:spTree>
    <p:extLst>
      <p:ext uri="{BB962C8B-B14F-4D97-AF65-F5344CB8AC3E}">
        <p14:creationId xmlns:p14="http://schemas.microsoft.com/office/powerpoint/2010/main" val="1185099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7111" y="756074"/>
            <a:ext cx="5425634"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rtl="0"/>
            <a:r>
              <a:rPr lang="en-GB" b="1" dirty="0"/>
              <a:t>Evidence Based Approach</a:t>
            </a:r>
          </a:p>
        </p:txBody>
      </p:sp>
      <p:sp>
        <p:nvSpPr>
          <p:cNvPr id="5" name="Slide Number Placeholder 4">
            <a:extLst>
              <a:ext uri="{FF2B5EF4-FFF2-40B4-BE49-F238E27FC236}">
                <a16:creationId xmlns:a16="http://schemas.microsoft.com/office/drawing/2014/main" id="{53B74012-3B10-4CDC-9117-E08BA2B1794B}"/>
              </a:ext>
            </a:extLst>
          </p:cNvPr>
          <p:cNvSpPr>
            <a:spLocks noGrp="1"/>
          </p:cNvSpPr>
          <p:nvPr>
            <p:ph type="sldNum" sz="quarter" idx="12"/>
          </p:nvPr>
        </p:nvSpPr>
        <p:spPr>
          <a:xfrm>
            <a:off x="10510344" y="6356350"/>
            <a:ext cx="843455" cy="365125"/>
          </a:xfrm>
        </p:spPr>
        <p:txBody>
          <a:bodyPr rtlCol="0"/>
          <a:lstStyle/>
          <a:p>
            <a:pPr rtl="0"/>
            <a:fld id="{18D65601-5AE2-46FC-B138-694DDD2B510D}" type="slidenum">
              <a:rPr lang="en-GB" smtClean="0"/>
              <a:pPr rtl="0"/>
              <a:t>9</a:t>
            </a:fld>
            <a:endParaRPr lang="en-GB"/>
          </a:p>
        </p:txBody>
      </p:sp>
      <p:sp>
        <p:nvSpPr>
          <p:cNvPr id="3" name="Content Placeholder 2">
            <a:extLst>
              <a:ext uri="{FF2B5EF4-FFF2-40B4-BE49-F238E27FC236}">
                <a16:creationId xmlns:a16="http://schemas.microsoft.com/office/drawing/2014/main" id="{DF59DAE5-EF76-504B-F81D-6C704C58B4F6}"/>
              </a:ext>
            </a:extLst>
          </p:cNvPr>
          <p:cNvSpPr txBox="1">
            <a:spLocks/>
          </p:cNvSpPr>
          <p:nvPr/>
        </p:nvSpPr>
        <p:spPr>
          <a:xfrm>
            <a:off x="1017111" y="1719469"/>
            <a:ext cx="10651428" cy="47807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50000"/>
              </a:lnSpc>
              <a:tabLst>
                <a:tab pos="457200" algn="l"/>
              </a:tabLst>
            </a:pPr>
            <a:r>
              <a:rPr lang="en-GB" sz="1800" b="1" dirty="0">
                <a:effectLst/>
                <a:ea typeface="Times New Roman" panose="02020603050405020304" pitchFamily="18" charset="0"/>
              </a:rPr>
              <a:t>Data was extracted from multiple Sheffield City Council systems using ‘search functionality’. This pulled out records which included any mention of ‘Cuckooing’, ‘Cuckooed’ or ‘Cuckoo’. </a:t>
            </a:r>
          </a:p>
          <a:p>
            <a:pPr lvl="0">
              <a:lnSpc>
                <a:spcPct val="150000"/>
              </a:lnSpc>
              <a:tabLst>
                <a:tab pos="457200" algn="l"/>
              </a:tabLst>
            </a:pPr>
            <a:r>
              <a:rPr lang="en-GB" sz="1800" b="1" dirty="0">
                <a:effectLst/>
                <a:ea typeface="Times New Roman" panose="02020603050405020304" pitchFamily="18" charset="0"/>
              </a:rPr>
              <a:t>These records were then manually checked to distinguish whether cuckooing was suspected, whether it was taking place, whether the record related to a victim or perpetrator and the nature of the cuckooing</a:t>
            </a:r>
          </a:p>
          <a:p>
            <a:pPr lvl="0">
              <a:lnSpc>
                <a:spcPct val="150000"/>
              </a:lnSpc>
              <a:tabLst>
                <a:tab pos="457200" algn="l"/>
              </a:tabLst>
            </a:pPr>
            <a:r>
              <a:rPr lang="en-GB" sz="1800" b="1" dirty="0">
                <a:effectLst/>
                <a:ea typeface="Times New Roman" panose="02020603050405020304" pitchFamily="18" charset="0"/>
              </a:rPr>
              <a:t>Data sets were also requested from partner organisations across the city. These submissions were then cross referenced with the primary data set and duplicates removed </a:t>
            </a:r>
          </a:p>
          <a:p>
            <a:pPr>
              <a:lnSpc>
                <a:spcPct val="150000"/>
              </a:lnSpc>
            </a:pPr>
            <a:r>
              <a:rPr lang="en-GB" sz="1800" b="1" dirty="0">
                <a:effectLst/>
                <a:ea typeface="Times New Roman" panose="02020603050405020304" pitchFamily="18" charset="0"/>
              </a:rPr>
              <a:t>As Cuckooing is not explicitly recorded it is likely that in absence of explicitly recorded instances we have ended with a under estimation in terms of scale. </a:t>
            </a:r>
          </a:p>
        </p:txBody>
      </p:sp>
    </p:spTree>
    <p:extLst>
      <p:ext uri="{BB962C8B-B14F-4D97-AF65-F5344CB8AC3E}">
        <p14:creationId xmlns:p14="http://schemas.microsoft.com/office/powerpoint/2010/main" val="9741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58958507_TF78544816_Win32" id="{59B8F5DA-F782-49E9-87ED-77C2F06E1057}" vid="{987FD31A-45F2-4BA5-8186-70ABC7AF54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059B3369-3F0F-499C-9EE7-8EC46B6E8A79}">
  <ds:schemaRefs>
    <ds:schemaRef ds:uri="http://purl.org/dc/elements/1.1/"/>
    <ds:schemaRef ds:uri="http://schemas.microsoft.com/office/2006/documentManagement/types"/>
    <ds:schemaRef ds:uri="http://schemas.openxmlformats.org/package/2006/metadata/core-properties"/>
    <ds:schemaRef ds:uri="16c05727-aa75-4e4a-9b5f-8a80a1165891"/>
    <ds:schemaRef ds:uri="http://schemas.microsoft.com/office/infopath/2007/PartnerControls"/>
    <ds:schemaRef ds:uri="http://purl.org/dc/terms/"/>
    <ds:schemaRef ds:uri="http://purl.org/dc/dcmitype/"/>
    <ds:schemaRef ds:uri="230e9df3-be65-4c73-a93b-d1236ebd677e"/>
    <ds:schemaRef ds:uri="http://schemas.microsoft.com/sharepoint/v3"/>
    <ds:schemaRef ds:uri="71af3243-3dd4-4a8d-8c0d-dd76da1f02a5"/>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3104</TotalTime>
  <Words>1496</Words>
  <Application>Microsoft Office PowerPoint</Application>
  <PresentationFormat>Widescreen</PresentationFormat>
  <Paragraphs>211</Paragraphs>
  <Slides>26</Slides>
  <Notes>25</Notes>
  <HiddenSlides>10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Times New Roman</vt:lpstr>
      <vt:lpstr>Tisa Offc Serif Pro</vt:lpstr>
      <vt:lpstr>Tisa Offc Serif Pro (Headings)</vt:lpstr>
      <vt:lpstr>Univers Light</vt:lpstr>
      <vt:lpstr>Univers LT Std 45 Light</vt:lpstr>
      <vt:lpstr>Wingdings</vt:lpstr>
      <vt:lpstr>Office Theme</vt:lpstr>
      <vt:lpstr>Changing Futures</vt:lpstr>
      <vt:lpstr>Changing Futures</vt:lpstr>
      <vt:lpstr>Sheffield Programme Aims</vt:lpstr>
      <vt:lpstr>2024 – 2025 Programme Delivery</vt:lpstr>
      <vt:lpstr>PowerPoint Presentation</vt:lpstr>
      <vt:lpstr>Changing Futures: Cuckooing</vt:lpstr>
      <vt:lpstr>System Change Objective: Cuckooing</vt:lpstr>
      <vt:lpstr>System Change Objective: Cuckooing</vt:lpstr>
      <vt:lpstr>Evidence Based Approach</vt:lpstr>
      <vt:lpstr>Evidence Based Approach</vt:lpstr>
      <vt:lpstr>Evidence Based Approach</vt:lpstr>
      <vt:lpstr>Evidence Based Approach</vt:lpstr>
      <vt:lpstr>Evidence Based Approach</vt:lpstr>
      <vt:lpstr>Project Approach</vt:lpstr>
      <vt:lpstr>Project Activities</vt:lpstr>
      <vt:lpstr>Project Activities</vt:lpstr>
      <vt:lpstr>How do we prevent victimisation and perpetration?</vt:lpstr>
      <vt:lpstr>Beneficiaries Demographics</vt:lpstr>
      <vt:lpstr>System Contacts Prior to Changing Futures</vt:lpstr>
      <vt:lpstr>Housing Outcomes</vt:lpstr>
      <vt:lpstr>Housing Outcomes</vt:lpstr>
      <vt:lpstr>Housing Outcomes</vt:lpstr>
      <vt:lpstr>Domestic Abuse Outcomes</vt:lpstr>
      <vt:lpstr>Substance Use Outcomes</vt:lpstr>
      <vt:lpstr>Individual Outcomes: Criminal Justice</vt:lpstr>
      <vt:lpstr>What have we learned so far?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Futures Governance Board</dc:title>
  <dc:creator>Justine Adams</dc:creator>
  <cp:lastModifiedBy>Laura Bainbridge</cp:lastModifiedBy>
  <cp:revision>52</cp:revision>
  <dcterms:created xsi:type="dcterms:W3CDTF">2024-01-17T19:52:41Z</dcterms:created>
  <dcterms:modified xsi:type="dcterms:W3CDTF">2024-01-30T19:49:53Z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MSIP_Label_c8588358-c3f1-4695-a290-e2f70d15689d_Enabled">
    <vt:lpwstr>true</vt:lpwstr>
  </property>
  <property fmtid="{D5CDD505-2E9C-101B-9397-08002B2CF9AE}" pid="5" name="MSIP_Label_c8588358-c3f1-4695-a290-e2f70d15689d_SetDate">
    <vt:lpwstr>2024-01-17T21:03:15Z</vt:lpwstr>
  </property>
  <property fmtid="{D5CDD505-2E9C-101B-9397-08002B2CF9AE}" pid="6" name="MSIP_Label_c8588358-c3f1-4695-a290-e2f70d15689d_Method">
    <vt:lpwstr>Privileged</vt:lpwstr>
  </property>
  <property fmtid="{D5CDD505-2E9C-101B-9397-08002B2CF9AE}" pid="7" name="MSIP_Label_c8588358-c3f1-4695-a290-e2f70d15689d_Name">
    <vt:lpwstr>Official – General</vt:lpwstr>
  </property>
  <property fmtid="{D5CDD505-2E9C-101B-9397-08002B2CF9AE}" pid="8" name="MSIP_Label_c8588358-c3f1-4695-a290-e2f70d15689d_SiteId">
    <vt:lpwstr>a1ba59b9-7204-48d8-a360-7770245ad4a9</vt:lpwstr>
  </property>
  <property fmtid="{D5CDD505-2E9C-101B-9397-08002B2CF9AE}" pid="9" name="MSIP_Label_c8588358-c3f1-4695-a290-e2f70d15689d_ActionId">
    <vt:lpwstr>f9e95e34-1b79-41d5-a554-e2635f8511a5</vt:lpwstr>
  </property>
  <property fmtid="{D5CDD505-2E9C-101B-9397-08002B2CF9AE}" pid="10" name="MSIP_Label_c8588358-c3f1-4695-a290-e2f70d15689d_ContentBits">
    <vt:lpwstr>0</vt:lpwstr>
  </property>
</Properties>
</file>