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18"/>
  </p:notesMasterIdLst>
  <p:sldIdLst>
    <p:sldId id="256" r:id="rId5"/>
    <p:sldId id="306" r:id="rId6"/>
    <p:sldId id="368" r:id="rId7"/>
    <p:sldId id="314" r:id="rId8"/>
    <p:sldId id="356" r:id="rId9"/>
    <p:sldId id="369" r:id="rId10"/>
    <p:sldId id="371" r:id="rId11"/>
    <p:sldId id="372" r:id="rId12"/>
    <p:sldId id="373" r:id="rId13"/>
    <p:sldId id="374" r:id="rId14"/>
    <p:sldId id="375" r:id="rId15"/>
    <p:sldId id="376" r:id="rId16"/>
    <p:sldId id="276" r:id="rId17"/>
  </p:sldIdLst>
  <p:sldSz cx="9144000" cy="5143500" type="screen16x9"/>
  <p:notesSz cx="6858000" cy="9144000"/>
  <p:embeddedFontLst>
    <p:embeddedFont>
      <p:font typeface="Ubuntu" panose="020B0604020202020204" charset="0"/>
      <p:regular r:id="rId19"/>
      <p:bold r:id="rId20"/>
      <p:italic r:id="rId21"/>
      <p:boldItalic r:id="rId22"/>
    </p:embeddedFont>
    <p:embeddedFont>
      <p:font typeface="Arvo" panose="020B0604020202020204" charset="0"/>
      <p:regular r:id="rId23"/>
      <p:bold r:id="rId24"/>
      <p:italic r:id="rId25"/>
      <p:boldItalic r:id="rId26"/>
    </p:embeddedFont>
    <p:embeddedFont>
      <p:font typeface="Ubuntu Ligh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FCC6E2-639F-47D6-9B8F-8646087E5878}">
  <a:tblStyle styleId="{DEFCC6E2-639F-47D6-9B8F-8646087E58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CF1E5A0-23D2-43F8-ABBD-A79F8318830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74753" autoAdjust="0"/>
  </p:normalViewPr>
  <p:slideViewPr>
    <p:cSldViewPr snapToGrid="0">
      <p:cViewPr varScale="1">
        <p:scale>
          <a:sx n="64" d="100"/>
          <a:sy n="64" d="100"/>
        </p:scale>
        <p:origin x="1256" y="36"/>
      </p:cViewPr>
      <p:guideLst>
        <p:guide orient="horz"/>
        <p:guide orient="horz" pos="3053"/>
        <p:guide orient="horz" pos="28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0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101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442eb61d9d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442eb61d9d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57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89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19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09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03679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334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48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0" y="2466400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some text slide 1">
  <p:cSld name="BIG_NUMBER_1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 hasCustomPrompt="1"/>
          </p:nvPr>
        </p:nvSpPr>
        <p:spPr>
          <a:xfrm>
            <a:off x="742950" y="832600"/>
            <a:ext cx="7729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1667075" y="1469500"/>
            <a:ext cx="5809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 idx="2" hasCustomPrompt="1"/>
          </p:nvPr>
        </p:nvSpPr>
        <p:spPr>
          <a:xfrm>
            <a:off x="742950" y="1956000"/>
            <a:ext cx="7729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3"/>
          </p:nvPr>
        </p:nvSpPr>
        <p:spPr>
          <a:xfrm>
            <a:off x="1667075" y="2592900"/>
            <a:ext cx="5809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4" hasCustomPrompt="1"/>
          </p:nvPr>
        </p:nvSpPr>
        <p:spPr>
          <a:xfrm>
            <a:off x="742950" y="3079400"/>
            <a:ext cx="7729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5"/>
          </p:nvPr>
        </p:nvSpPr>
        <p:spPr>
          <a:xfrm>
            <a:off x="1667075" y="3716300"/>
            <a:ext cx="5809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CUSTOM_1_1_1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4609950" y="-11150"/>
            <a:ext cx="45453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B7B7B7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B7B7B7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626079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"/>
          </p:nvPr>
        </p:nvSpPr>
        <p:spPr>
          <a:xfrm>
            <a:off x="626079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1"/>
          <p:cNvCxnSpPr/>
          <p:nvPr/>
        </p:nvCxnSpPr>
        <p:spPr>
          <a:xfrm>
            <a:off x="7378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5079304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E0E1-659A-4B3A-8580-0AFE5BB54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00A8-7D10-4807-8436-42D044533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8CB4E-BF23-4F7A-AB8D-49F70516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56AB-0566-4CD0-8A17-387EB23F34F5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C55EB-5117-4538-A9BE-C4E34E2B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9A3A5-9774-4500-BC5A-29AC4B40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4B53-5899-4159-AAA8-FDB7D9B92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8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406847"/>
            <a:ext cx="5736626" cy="538163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8" y="1165184"/>
            <a:ext cx="8239126" cy="3096005"/>
          </a:xfrm>
          <a:prstGeom prst="rect">
            <a:avLst/>
          </a:prstGeom>
        </p:spPr>
        <p:txBody>
          <a:bodyPr numCol="1" spcCol="38100"/>
          <a:lstStyle>
            <a:lvl1pPr marL="0" indent="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9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8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9070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AC284-5E8A-4181-A4DA-D1DEA102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CF84-5098-42E5-AFD6-15DA90D79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8B78A-2AB3-4B63-9F10-7645E381B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6AFAF-6442-4D18-A10A-27B97E2E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6094-3E8C-4F49-8C17-B3005A8BE149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7F382-E18B-4BA6-A302-EB7A89C1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7B098-E541-4AE2-A19C-1B4A8A46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4AD0-555E-461B-9929-E189DEB9B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06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2" r:id="rId3"/>
    <p:sldLayoutId id="2147483663" r:id="rId4"/>
    <p:sldLayoutId id="2147483667" r:id="rId5"/>
    <p:sldLayoutId id="2147483677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11" Type="http://schemas.openxmlformats.org/officeDocument/2006/relationships/image" Target="../media/image1.jpe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3.png"/><Relationship Id="rId1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AEA8C428-B136-4A9D-A1B3-25ECF1881C7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16685" y="720347"/>
            <a:ext cx="3888485" cy="22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/>
              <a:t>END STIGMA , CREATE SAFETY AND PROMOTE EMPOWERMENT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AF6076-E0BB-4E15-807F-9DEAE0382809}"/>
              </a:ext>
            </a:extLst>
          </p:cNvPr>
          <p:cNvSpPr/>
          <p:nvPr/>
        </p:nvSpPr>
        <p:spPr>
          <a:xfrm>
            <a:off x="819149" y="38134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b="1" dirty="0">
                <a:latin typeface="Ubuntu" panose="020B0604020202020204" charset="0"/>
              </a:rPr>
              <a:t>Jackie Blackburn | Amber Wilson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474854-C4F7-43CF-988A-EAB6FBFF07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08" y="952626"/>
            <a:ext cx="2371542" cy="8757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3314-20EC-4383-970D-08AE2D3A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36" y="615817"/>
            <a:ext cx="7047300" cy="482400"/>
          </a:xfrm>
        </p:spPr>
        <p:txBody>
          <a:bodyPr/>
          <a:lstStyle/>
          <a:p>
            <a:r>
              <a:rPr lang="en-GB" dirty="0"/>
              <a:t>  </a:t>
            </a:r>
            <a:r>
              <a:rPr lang="en-GB" dirty="0">
                <a:solidFill>
                  <a:srgbClr val="004764"/>
                </a:solidFill>
              </a:rPr>
              <a:t>What does it look like in practice?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055D96-C330-40BF-B4CD-62658195BCD7}"/>
              </a:ext>
            </a:extLst>
          </p:cNvPr>
          <p:cNvSpPr/>
          <p:nvPr/>
        </p:nvSpPr>
        <p:spPr>
          <a:xfrm>
            <a:off x="3039368" y="241786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72FA3B5-AE91-4580-A968-D76881F88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9332" y="1589571"/>
            <a:ext cx="4447822" cy="25019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583167-57E3-45A3-9583-7E6FDDB3A2D8}"/>
              </a:ext>
            </a:extLst>
          </p:cNvPr>
          <p:cNvSpPr txBox="1"/>
          <p:nvPr/>
        </p:nvSpPr>
        <p:spPr>
          <a:xfrm>
            <a:off x="115503" y="2128773"/>
            <a:ext cx="404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91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44FC-FEB8-4F10-AC5E-D69E4391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15" y="831382"/>
            <a:ext cx="7047300" cy="482400"/>
          </a:xfrm>
        </p:spPr>
        <p:txBody>
          <a:bodyPr/>
          <a:lstStyle/>
          <a:p>
            <a:r>
              <a:rPr lang="en-GB" dirty="0"/>
              <a:t>What it looks like in </a:t>
            </a:r>
            <a:r>
              <a:rPr lang="en-GB" dirty="0" smtClean="0"/>
              <a:t>practice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B36ED8-C203-4911-8C04-136E10567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952"/>
          <a:stretch/>
        </p:blipFill>
        <p:spPr>
          <a:xfrm>
            <a:off x="2074523" y="1607419"/>
            <a:ext cx="4700704" cy="27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0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E57C0F-4B53-4A24-9B4A-5F5ACAC4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350" y="432937"/>
            <a:ext cx="7047300" cy="482400"/>
          </a:xfrm>
        </p:spPr>
        <p:txBody>
          <a:bodyPr/>
          <a:lstStyle/>
          <a:p>
            <a:pPr algn="ctr"/>
            <a:r>
              <a:rPr lang="en-GB" dirty="0"/>
              <a:t>Challenges and 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3D18-0C70-4BBF-AA4E-E20B4C284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257" y="1195964"/>
            <a:ext cx="4620126" cy="2567514"/>
          </a:xfrm>
        </p:spPr>
        <p:txBody>
          <a:bodyPr/>
          <a:lstStyle/>
          <a:p>
            <a:pPr marL="13970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Challenges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Housing stock </a:t>
            </a:r>
          </a:p>
          <a:p>
            <a:r>
              <a:rPr lang="en-GB" sz="1800" dirty="0">
                <a:solidFill>
                  <a:schemeClr val="tx1"/>
                </a:solidFill>
              </a:rPr>
              <a:t>Unmet need Mental Health</a:t>
            </a:r>
          </a:p>
          <a:p>
            <a:r>
              <a:rPr lang="en-GB" sz="1800" dirty="0">
                <a:solidFill>
                  <a:schemeClr val="tx1"/>
                </a:solidFill>
              </a:rPr>
              <a:t>General resources across all services</a:t>
            </a:r>
          </a:p>
          <a:p>
            <a:r>
              <a:rPr lang="en-GB" sz="1800" dirty="0">
                <a:solidFill>
                  <a:schemeClr val="tx1"/>
                </a:solidFill>
              </a:rPr>
              <a:t>Recognition of exploitation</a:t>
            </a:r>
          </a:p>
          <a:p>
            <a:r>
              <a:rPr lang="en-GB" sz="1800" dirty="0">
                <a:solidFill>
                  <a:schemeClr val="tx1"/>
                </a:solidFill>
              </a:rPr>
              <a:t>Sex Work Stigma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98384-7CE2-4250-9859-B6EA92E3E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7543" y="1195964"/>
            <a:ext cx="3886200" cy="2230629"/>
          </a:xfrm>
        </p:spPr>
        <p:txBody>
          <a:bodyPr/>
          <a:lstStyle/>
          <a:p>
            <a:pPr marL="139700"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Successes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Great partnership work </a:t>
            </a:r>
          </a:p>
          <a:p>
            <a:r>
              <a:rPr lang="en-GB" sz="1800" dirty="0">
                <a:solidFill>
                  <a:schemeClr val="tx1"/>
                </a:solidFill>
              </a:rPr>
              <a:t>Flexibility to support </a:t>
            </a:r>
          </a:p>
          <a:p>
            <a:r>
              <a:rPr lang="en-GB" sz="1800" dirty="0">
                <a:solidFill>
                  <a:schemeClr val="tx1"/>
                </a:solidFill>
              </a:rPr>
              <a:t>Pro-active approach to cuckooing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32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13</a:t>
            </a:fld>
            <a:endParaRPr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D978A0C-7736-4BC2-97B7-CCBB9F44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050" y="352026"/>
            <a:ext cx="7167900" cy="578100"/>
          </a:xfrm>
        </p:spPr>
        <p:txBody>
          <a:bodyPr/>
          <a:lstStyle/>
          <a:p>
            <a:r>
              <a:rPr lang="en-GB" dirty="0"/>
              <a:t>Thank you! </a:t>
            </a: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B3A293BA-2E2A-4E91-A51A-CD1C11F4E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330" y="978863"/>
            <a:ext cx="3606600" cy="601864"/>
          </a:xfrm>
        </p:spPr>
        <p:txBody>
          <a:bodyPr/>
          <a:lstStyle/>
          <a:p>
            <a:endParaRPr lang="en-GB" sz="1600" b="1" dirty="0"/>
          </a:p>
          <a:p>
            <a:r>
              <a:rPr lang="en-GB" sz="1600" b="1" dirty="0">
                <a:solidFill>
                  <a:schemeClr val="tx1">
                    <a:lumMod val="75000"/>
                  </a:schemeClr>
                </a:solidFill>
              </a:rPr>
              <a:t>www.basisyorkshire.org.uk</a:t>
            </a:r>
          </a:p>
        </p:txBody>
      </p:sp>
      <p:pic>
        <p:nvPicPr>
          <p:cNvPr id="15" name="Graphic 14" descr="Internet">
            <a:extLst>
              <a:ext uri="{FF2B5EF4-FFF2-40B4-BE49-F238E27FC236}">
                <a16:creationId xmlns:a16="http://schemas.microsoft.com/office/drawing/2014/main" id="{080C669D-3B96-4AB7-9CAA-64A285977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8381" y="1059216"/>
            <a:ext cx="699338" cy="699338"/>
          </a:xfrm>
          <a:prstGeom prst="rect">
            <a:avLst/>
          </a:prstGeom>
        </p:spPr>
      </p:pic>
      <p:pic>
        <p:nvPicPr>
          <p:cNvPr id="27" name="Graphic 26" descr="Thumbs up sign">
            <a:extLst>
              <a:ext uri="{FF2B5EF4-FFF2-40B4-BE49-F238E27FC236}">
                <a16:creationId xmlns:a16="http://schemas.microsoft.com/office/drawing/2014/main" id="{9C3D794B-65E2-4463-A485-9B9ED1891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8381" y="1703760"/>
            <a:ext cx="699338" cy="699338"/>
          </a:xfrm>
          <a:prstGeom prst="rect">
            <a:avLst/>
          </a:prstGeom>
        </p:spPr>
      </p:pic>
      <p:pic>
        <p:nvPicPr>
          <p:cNvPr id="29" name="Graphic 28" descr="Hummingbird">
            <a:extLst>
              <a:ext uri="{FF2B5EF4-FFF2-40B4-BE49-F238E27FC236}">
                <a16:creationId xmlns:a16="http://schemas.microsoft.com/office/drawing/2014/main" id="{7B5BB23A-E913-470C-9968-49A4198627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8381" y="2530940"/>
            <a:ext cx="699338" cy="699338"/>
          </a:xfrm>
          <a:prstGeom prst="rect">
            <a:avLst/>
          </a:prstGeom>
        </p:spPr>
      </p:pic>
      <p:pic>
        <p:nvPicPr>
          <p:cNvPr id="31" name="Graphic 30" descr="Camera">
            <a:extLst>
              <a:ext uri="{FF2B5EF4-FFF2-40B4-BE49-F238E27FC236}">
                <a16:creationId xmlns:a16="http://schemas.microsoft.com/office/drawing/2014/main" id="{77BEF203-96CF-4EED-ABBA-590B6FB29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38381" y="3230278"/>
            <a:ext cx="699338" cy="699338"/>
          </a:xfrm>
          <a:prstGeom prst="rect">
            <a:avLst/>
          </a:prstGeom>
        </p:spPr>
      </p:pic>
      <p:sp>
        <p:nvSpPr>
          <p:cNvPr id="704" name="Rectangle 703">
            <a:extLst>
              <a:ext uri="{FF2B5EF4-FFF2-40B4-BE49-F238E27FC236}">
                <a16:creationId xmlns:a16="http://schemas.microsoft.com/office/drawing/2014/main" id="{511BD8AB-2CC2-4FDC-B98E-8505D4F2DDCD}"/>
              </a:ext>
            </a:extLst>
          </p:cNvPr>
          <p:cNvSpPr/>
          <p:nvPr/>
        </p:nvSpPr>
        <p:spPr>
          <a:xfrm>
            <a:off x="1294568" y="2740403"/>
            <a:ext cx="1846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latin typeface="Ubuntu" panose="020B0604020202020204" charset="0"/>
              </a:rPr>
              <a:t>@</a:t>
            </a:r>
            <a:r>
              <a:rPr lang="en-GB" sz="1600" b="1" dirty="0" err="1">
                <a:latin typeface="Ubuntu" panose="020B0604020202020204" charset="0"/>
              </a:rPr>
              <a:t>BasisYorkshire</a:t>
            </a:r>
            <a:endParaRPr lang="en-GB" sz="1600" b="1" dirty="0">
              <a:latin typeface="Ubuntu" panose="020B0604020202020204" charset="0"/>
            </a:endParaRPr>
          </a:p>
        </p:txBody>
      </p:sp>
      <p:sp>
        <p:nvSpPr>
          <p:cNvPr id="705" name="Rectangle 704">
            <a:extLst>
              <a:ext uri="{FF2B5EF4-FFF2-40B4-BE49-F238E27FC236}">
                <a16:creationId xmlns:a16="http://schemas.microsoft.com/office/drawing/2014/main" id="{51C40ABA-B57F-4AA4-A2F1-BD33F229D0F7}"/>
              </a:ext>
            </a:extLst>
          </p:cNvPr>
          <p:cNvSpPr/>
          <p:nvPr/>
        </p:nvSpPr>
        <p:spPr>
          <a:xfrm>
            <a:off x="1412741" y="2007732"/>
            <a:ext cx="1696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latin typeface="Ubuntu" panose="020B0604020202020204" charset="0"/>
              </a:rPr>
              <a:t>Basis Yorkshire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2DDBE0-4EF2-43F4-BF85-AE958267CBC9}"/>
              </a:ext>
            </a:extLst>
          </p:cNvPr>
          <p:cNvSpPr/>
          <p:nvPr/>
        </p:nvSpPr>
        <p:spPr>
          <a:xfrm>
            <a:off x="1337400" y="3410670"/>
            <a:ext cx="1846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latin typeface="Ubuntu" panose="020B0604020202020204" charset="0"/>
              </a:rPr>
              <a:t>@</a:t>
            </a:r>
            <a:r>
              <a:rPr lang="en-GB" sz="1600" b="1" dirty="0" err="1">
                <a:latin typeface="Ubuntu" panose="020B0604020202020204" charset="0"/>
              </a:rPr>
              <a:t>BasisYorkshire</a:t>
            </a:r>
            <a:endParaRPr lang="en-GB" sz="1600" b="1" dirty="0">
              <a:latin typeface="Ubuntu" panose="020B060402020202020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2B2C643-DB21-4C13-A09A-902D37FC5E2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56" y="1171056"/>
            <a:ext cx="1421214" cy="58146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09934C7-729A-4F45-90A4-9D4F38D49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2003812"/>
            <a:ext cx="1931137" cy="5537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DF7E612-EDC3-46C5-AFBE-96A9EEB9C9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2755" y="2716086"/>
            <a:ext cx="1557275" cy="55372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1F4347F-227D-4848-A811-E2E0BCA5B0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26961" y="3410670"/>
            <a:ext cx="1421214" cy="9787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DA4F83-AA42-45F9-BF2C-B8387E65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606" y="247553"/>
            <a:ext cx="7000194" cy="745629"/>
          </a:xfrm>
        </p:spPr>
        <p:txBody>
          <a:bodyPr/>
          <a:lstStyle/>
          <a:p>
            <a:pPr algn="ctr"/>
            <a:r>
              <a:rPr lang="en-GB" dirty="0"/>
              <a:t>Basis Yorkshire  - Adult Women 1 to 1 Support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B6AA78-72A6-4B0B-BB4A-C96BE684339E}"/>
              </a:ext>
            </a:extLst>
          </p:cNvPr>
          <p:cNvSpPr/>
          <p:nvPr/>
        </p:nvSpPr>
        <p:spPr>
          <a:xfrm>
            <a:off x="2968510" y="1064958"/>
            <a:ext cx="1775904" cy="11286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</a:rPr>
              <a:t>Housing First </a:t>
            </a:r>
          </a:p>
          <a:p>
            <a:pPr algn="ctr"/>
            <a:r>
              <a:rPr lang="en-GB" b="1" i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b="1" i="1" dirty="0">
                <a:solidFill>
                  <a:schemeClr val="tx1"/>
                </a:solidFill>
              </a:rPr>
              <a:t> DV &amp; Housing</a:t>
            </a:r>
          </a:p>
          <a:p>
            <a:pPr algn="ctr"/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FB11F6-16D1-4478-8F2C-F1E29C9BBE41}"/>
              </a:ext>
            </a:extLst>
          </p:cNvPr>
          <p:cNvSpPr/>
          <p:nvPr/>
        </p:nvSpPr>
        <p:spPr>
          <a:xfrm>
            <a:off x="3371783" y="3730187"/>
            <a:ext cx="1511256" cy="9714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</a:rPr>
              <a:t>ISVA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174AF0-56CF-4767-9F1C-C2EB1216C409}"/>
              </a:ext>
            </a:extLst>
          </p:cNvPr>
          <p:cNvSpPr/>
          <p:nvPr/>
        </p:nvSpPr>
        <p:spPr>
          <a:xfrm>
            <a:off x="175803" y="2689610"/>
            <a:ext cx="1775904" cy="8562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</a:rPr>
              <a:t>Mental Health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8F656C4-4B9D-4781-B6A8-79A0F75F8A76}"/>
              </a:ext>
            </a:extLst>
          </p:cNvPr>
          <p:cNvSpPr/>
          <p:nvPr/>
        </p:nvSpPr>
        <p:spPr>
          <a:xfrm>
            <a:off x="426720" y="1064958"/>
            <a:ext cx="2206313" cy="11286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</a:rPr>
              <a:t>Intensive casework </a:t>
            </a:r>
          </a:p>
          <a:p>
            <a:pPr algn="ctr"/>
            <a:r>
              <a:rPr lang="en-GB" b="1" i="1" dirty="0">
                <a:solidFill>
                  <a:schemeClr val="tx1"/>
                </a:solidFill>
              </a:rPr>
              <a:t>Complex Challenges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A54D66-C9D1-4EFA-9462-D0941E9812BD}"/>
              </a:ext>
            </a:extLst>
          </p:cNvPr>
          <p:cNvSpPr/>
          <p:nvPr/>
        </p:nvSpPr>
        <p:spPr>
          <a:xfrm>
            <a:off x="4127411" y="2617962"/>
            <a:ext cx="1775904" cy="88201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Transition &amp; Adult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Exploitation </a:t>
            </a: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1866C881-5FC8-4272-894D-05468A334CC5}"/>
              </a:ext>
            </a:extLst>
          </p:cNvPr>
          <p:cNvSpPr/>
          <p:nvPr/>
        </p:nvSpPr>
        <p:spPr>
          <a:xfrm>
            <a:off x="6313045" y="2798303"/>
            <a:ext cx="730767" cy="4325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73D975B-732F-49DF-9630-1DC4C197BAC3}"/>
              </a:ext>
            </a:extLst>
          </p:cNvPr>
          <p:cNvSpPr/>
          <p:nvPr/>
        </p:nvSpPr>
        <p:spPr>
          <a:xfrm>
            <a:off x="5711660" y="1167238"/>
            <a:ext cx="1999780" cy="88201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Basis Training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1E40779-C814-4813-A7D9-E9C2252697CC}"/>
              </a:ext>
            </a:extLst>
          </p:cNvPr>
          <p:cNvSpPr/>
          <p:nvPr/>
        </p:nvSpPr>
        <p:spPr>
          <a:xfrm>
            <a:off x="7192293" y="2647534"/>
            <a:ext cx="1584250" cy="58334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Basis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Young People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C05CAF-B40A-4709-A417-67211479BACF}"/>
              </a:ext>
            </a:extLst>
          </p:cNvPr>
          <p:cNvSpPr/>
          <p:nvPr/>
        </p:nvSpPr>
        <p:spPr>
          <a:xfrm>
            <a:off x="2288586" y="2288069"/>
            <a:ext cx="1567876" cy="13476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bg1"/>
                </a:solidFill>
              </a:rPr>
              <a:t>System Change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D56C7C8-F4B0-4812-A415-2B3F1A4A2997}"/>
              </a:ext>
            </a:extLst>
          </p:cNvPr>
          <p:cNvSpPr/>
          <p:nvPr/>
        </p:nvSpPr>
        <p:spPr>
          <a:xfrm>
            <a:off x="1063755" y="3784660"/>
            <a:ext cx="1775904" cy="8625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</a:rPr>
              <a:t>IDVA</a:t>
            </a:r>
          </a:p>
        </p:txBody>
      </p:sp>
    </p:spTree>
    <p:extLst>
      <p:ext uri="{BB962C8B-B14F-4D97-AF65-F5344CB8AC3E}">
        <p14:creationId xmlns:p14="http://schemas.microsoft.com/office/powerpoint/2010/main" val="331724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52921-327D-4BA8-87EF-58D077858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094" y="1128144"/>
            <a:ext cx="4145756" cy="3116810"/>
          </a:xfrm>
          <a:ln>
            <a:solidFill>
              <a:schemeClr val="dk1"/>
            </a:solidFill>
          </a:ln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Drop In </a:t>
            </a:r>
            <a:r>
              <a:rPr lang="en-GB" dirty="0">
                <a:solidFill>
                  <a:srgbClr val="00B0F0"/>
                </a:solidFill>
              </a:rPr>
              <a:t>(</a:t>
            </a:r>
            <a:r>
              <a:rPr lang="en-GB" i="1" dirty="0">
                <a:solidFill>
                  <a:srgbClr val="00B0F0"/>
                </a:solidFill>
              </a:rPr>
              <a:t>Basis office)</a:t>
            </a:r>
            <a:endParaRPr lang="en-US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Mon | Tues | Wed (1-4pm)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59E2AB-3708-434A-973A-206E6B74B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4152" y="1166644"/>
            <a:ext cx="4075217" cy="3116809"/>
          </a:xfrm>
          <a:ln>
            <a:solidFill>
              <a:schemeClr val="dk1"/>
            </a:solidFill>
          </a:ln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Outreach (</a:t>
            </a:r>
            <a:r>
              <a:rPr lang="en-GB" i="1" dirty="0">
                <a:solidFill>
                  <a:srgbClr val="00B0F0"/>
                </a:solidFill>
              </a:rPr>
              <a:t>Holbeck)</a:t>
            </a:r>
            <a:endParaRPr lang="en-GB" b="1" i="1" dirty="0">
              <a:solidFill>
                <a:srgbClr val="00B0F0"/>
              </a:solidFill>
              <a:cs typeface="Arial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Mon | Wed | Fri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(8 -10:30/11pm)</a:t>
            </a:r>
            <a:endParaRPr lang="en-GB" b="1" dirty="0">
              <a:solidFill>
                <a:srgbClr val="00B0F0"/>
              </a:solidFill>
              <a:cs typeface="Arial"/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42CDC900-B975-4594-A4B9-1C49918AE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t="32579" r="13402" b="7692"/>
          <a:stretch/>
        </p:blipFill>
        <p:spPr bwMode="auto">
          <a:xfrm>
            <a:off x="552483" y="2571750"/>
            <a:ext cx="1741922" cy="9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asisyorkshire.org.uk/wp-content/uploads/2021/12/IMG-20211222-WA0001-685x514.jpg">
            <a:extLst>
              <a:ext uri="{FF2B5EF4-FFF2-40B4-BE49-F238E27FC236}">
                <a16:creationId xmlns:a16="http://schemas.microsoft.com/office/drawing/2014/main" id="{FDD40A83-0328-4315-B42B-CAD40A466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8" r="3653" b="13979"/>
          <a:stretch/>
        </p:blipFill>
        <p:spPr bwMode="auto">
          <a:xfrm>
            <a:off x="5160972" y="2571750"/>
            <a:ext cx="3430545" cy="158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A picture containing indoor, wall, floor, room&#10;&#10;Description automatically generated">
            <a:extLst>
              <a:ext uri="{FF2B5EF4-FFF2-40B4-BE49-F238E27FC236}">
                <a16:creationId xmlns:a16="http://schemas.microsoft.com/office/drawing/2014/main" id="{EA957EC5-E88E-86FB-97D1-69D24FF637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38" t="488" r="14338"/>
          <a:stretch/>
        </p:blipFill>
        <p:spPr>
          <a:xfrm rot="5400000">
            <a:off x="2455065" y="2032778"/>
            <a:ext cx="1849721" cy="193241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FE88F8A-CDFB-861A-D278-6662031404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42" t="18147" r="513" b="5792"/>
          <a:stretch/>
        </p:blipFill>
        <p:spPr>
          <a:xfrm>
            <a:off x="7350698" y="1304854"/>
            <a:ext cx="1266606" cy="1250444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6B3FD66-074E-42EB-ABD4-70EA9A5E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53" y="346240"/>
            <a:ext cx="7000194" cy="745629"/>
          </a:xfrm>
        </p:spPr>
        <p:txBody>
          <a:bodyPr/>
          <a:lstStyle/>
          <a:p>
            <a:pPr algn="ctr"/>
            <a:r>
              <a:rPr lang="en-GB" dirty="0"/>
              <a:t>Basis Yorkshire  - Group Support </a:t>
            </a:r>
          </a:p>
        </p:txBody>
      </p:sp>
    </p:spTree>
    <p:extLst>
      <p:ext uri="{BB962C8B-B14F-4D97-AF65-F5344CB8AC3E}">
        <p14:creationId xmlns:p14="http://schemas.microsoft.com/office/powerpoint/2010/main" val="308044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CBD4BF-E4D7-4A28-AB6F-298CCEF6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04" y="237560"/>
            <a:ext cx="5955696" cy="578100"/>
          </a:xfrm>
        </p:spPr>
        <p:txBody>
          <a:bodyPr/>
          <a:lstStyle/>
          <a:p>
            <a:r>
              <a:rPr lang="en-GB" dirty="0"/>
              <a:t>Background of women supported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D6AC478-2EC4-4896-A32E-708C2B75E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0" y="1730375"/>
            <a:ext cx="4873800" cy="2794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Indoor and Street Sex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Sexual Exploitation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Substance Abuse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Domestic Violence (repeated history)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High mental health needs due to: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Childhood Trauma (abuse)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History of removal of children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Sex work related Trauma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Social isolation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0F424-931C-4D73-8837-EA4BC49D5E6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714875" y="1902275"/>
            <a:ext cx="4429125" cy="1338950"/>
          </a:xfrm>
        </p:spPr>
        <p:txBody>
          <a:bodyPr/>
          <a:lstStyle/>
          <a:p>
            <a:pPr marL="139700" indent="0" algn="ctr"/>
            <a:r>
              <a:rPr lang="en-GB" sz="1600" b="1" dirty="0">
                <a:solidFill>
                  <a:schemeClr val="bg1"/>
                </a:solidFill>
              </a:rPr>
              <a:t>NO SUPPORT NETWORK </a:t>
            </a:r>
          </a:p>
          <a:p>
            <a:pPr marL="139700" indent="0" algn="ctr"/>
            <a:endParaRPr lang="en-GB" sz="1600" b="1" dirty="0">
              <a:solidFill>
                <a:schemeClr val="bg1"/>
              </a:solidFill>
            </a:endParaRPr>
          </a:p>
          <a:p>
            <a:pPr marL="139700" indent="0" algn="ctr"/>
            <a:r>
              <a:rPr lang="en-GB" sz="1600" b="1" dirty="0">
                <a:solidFill>
                  <a:schemeClr val="bg1"/>
                </a:solidFill>
              </a:rPr>
              <a:t>HIGHLY DISTRUSTING OF  SERVICES</a:t>
            </a:r>
          </a:p>
          <a:p>
            <a:pPr marL="139700" indent="0" algn="ctr"/>
            <a:endParaRPr lang="en-GB" sz="1600" b="1" dirty="0">
              <a:solidFill>
                <a:schemeClr val="bg1"/>
              </a:solidFill>
            </a:endParaRPr>
          </a:p>
          <a:p>
            <a:pPr marL="139700" indent="0" algn="ctr"/>
            <a:r>
              <a:rPr lang="en-GB" sz="1600" b="1" dirty="0">
                <a:solidFill>
                  <a:schemeClr val="bg1"/>
                </a:solidFill>
              </a:rPr>
              <a:t>EXTREME LEVELS OF VIOLENCE </a:t>
            </a:r>
          </a:p>
        </p:txBody>
      </p:sp>
    </p:spTree>
    <p:extLst>
      <p:ext uri="{BB962C8B-B14F-4D97-AF65-F5344CB8AC3E}">
        <p14:creationId xmlns:p14="http://schemas.microsoft.com/office/powerpoint/2010/main" val="267590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Barriers to housing support"/>
          <p:cNvSpPr txBox="1">
            <a:spLocks noGrp="1"/>
          </p:cNvSpPr>
          <p:nvPr>
            <p:ph type="title"/>
          </p:nvPr>
        </p:nvSpPr>
        <p:spPr>
          <a:xfrm>
            <a:off x="74751" y="345283"/>
            <a:ext cx="5736626" cy="538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04D7C"/>
                </a:solidFill>
              </a:defRPr>
            </a:lvl1pPr>
          </a:lstStyle>
          <a:p>
            <a:r>
              <a:rPr b="1" dirty="0">
                <a:solidFill>
                  <a:srgbClr val="004764"/>
                </a:solidFill>
              </a:rPr>
              <a:t>Barriers </a:t>
            </a:r>
            <a:r>
              <a:rPr lang="en-GB" b="1" dirty="0">
                <a:solidFill>
                  <a:srgbClr val="004764"/>
                </a:solidFill>
              </a:rPr>
              <a:t>in</a:t>
            </a:r>
            <a:r>
              <a:rPr b="1" dirty="0">
                <a:solidFill>
                  <a:srgbClr val="004764"/>
                </a:solidFill>
              </a:rPr>
              <a:t>to </a:t>
            </a:r>
            <a:r>
              <a:rPr lang="en-GB" dirty="0">
                <a:solidFill>
                  <a:srgbClr val="004764"/>
                </a:solidFill>
              </a:rPr>
              <a:t>services</a:t>
            </a:r>
            <a:endParaRPr b="1" dirty="0">
              <a:solidFill>
                <a:srgbClr val="004764"/>
              </a:solidFill>
            </a:endParaRP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572" y="4253023"/>
            <a:ext cx="1128713" cy="47148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AF5050-2124-4AC0-B555-BEA0D719EFF6}"/>
              </a:ext>
            </a:extLst>
          </p:cNvPr>
          <p:cNvSpPr txBox="1">
            <a:spLocks/>
          </p:cNvSpPr>
          <p:nvPr/>
        </p:nvSpPr>
        <p:spPr>
          <a:xfrm>
            <a:off x="340027" y="2707576"/>
            <a:ext cx="2362952" cy="964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numCol="1" spcCol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2250" dirty="0"/>
              <a:t>No phone number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EDDFDE-4581-49DA-A911-F8F56D0DBEA7}"/>
              </a:ext>
            </a:extLst>
          </p:cNvPr>
          <p:cNvSpPr txBox="1">
            <a:spLocks/>
          </p:cNvSpPr>
          <p:nvPr/>
        </p:nvSpPr>
        <p:spPr>
          <a:xfrm>
            <a:off x="7399182" y="1348554"/>
            <a:ext cx="1532916" cy="55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numCol="1" spcCol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2063" dirty="0"/>
              <a:t>No ID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94C54EE-B504-41EE-9CB9-92AE38BAAEE2}"/>
              </a:ext>
            </a:extLst>
          </p:cNvPr>
          <p:cNvSpPr txBox="1">
            <a:spLocks/>
          </p:cNvSpPr>
          <p:nvPr/>
        </p:nvSpPr>
        <p:spPr>
          <a:xfrm>
            <a:off x="2811992" y="763355"/>
            <a:ext cx="2362952" cy="964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numCol="1" spcCol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2250" dirty="0"/>
              <a:t>Digital exclusion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2ACCEA-067B-4F72-A327-36AFE9786B19}"/>
              </a:ext>
            </a:extLst>
          </p:cNvPr>
          <p:cNvSpPr txBox="1">
            <a:spLocks/>
          </p:cNvSpPr>
          <p:nvPr/>
        </p:nvSpPr>
        <p:spPr>
          <a:xfrm>
            <a:off x="978359" y="2062283"/>
            <a:ext cx="2362952" cy="964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numCol="1" spcCol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2063" dirty="0"/>
              <a:t>Coercive control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D6A177A-5F66-4335-9DB6-2FD907A0B014}"/>
              </a:ext>
            </a:extLst>
          </p:cNvPr>
          <p:cNvSpPr txBox="1">
            <a:spLocks/>
          </p:cNvSpPr>
          <p:nvPr/>
        </p:nvSpPr>
        <p:spPr>
          <a:xfrm>
            <a:off x="5802691" y="2313391"/>
            <a:ext cx="3586979" cy="48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numCol="1" spcCol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1800" dirty="0"/>
              <a:t>No knowledge of processes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8C1F4D0-B068-43CF-8CF5-6643F1FB9709}"/>
              </a:ext>
            </a:extLst>
          </p:cNvPr>
          <p:cNvSpPr txBox="1">
            <a:spLocks/>
          </p:cNvSpPr>
          <p:nvPr/>
        </p:nvSpPr>
        <p:spPr>
          <a:xfrm>
            <a:off x="521793" y="4087018"/>
            <a:ext cx="4025153" cy="34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numCol="1" spcCol="38100" anchor="t">
            <a:normAutofit lnSpcReduction="1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GB" sz="2063" dirty="0"/>
              <a:t>Leaving prison without a worker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BB510BA-9D01-430E-A051-18AC8E20097B}"/>
              </a:ext>
            </a:extLst>
          </p:cNvPr>
          <p:cNvSpPr txBox="1">
            <a:spLocks/>
          </p:cNvSpPr>
          <p:nvPr/>
        </p:nvSpPr>
        <p:spPr>
          <a:xfrm>
            <a:off x="4808717" y="3052769"/>
            <a:ext cx="3807160" cy="47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numCol="1" spcCol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2063" dirty="0"/>
              <a:t>Not enough support or guidance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30810A7-9C8E-4822-A04A-50BCD7782EC6}"/>
              </a:ext>
            </a:extLst>
          </p:cNvPr>
          <p:cNvSpPr txBox="1">
            <a:spLocks/>
          </p:cNvSpPr>
          <p:nvPr/>
        </p:nvSpPr>
        <p:spPr>
          <a:xfrm>
            <a:off x="3260285" y="2504631"/>
            <a:ext cx="1311716" cy="34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numCol="1" spcCol="38100">
            <a:normAutofit lnSpcReduction="1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2063" dirty="0"/>
              <a:t>Addiction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8706B7C-6A54-4EB3-AA28-77DF16E0F5D2}"/>
              </a:ext>
            </a:extLst>
          </p:cNvPr>
          <p:cNvSpPr txBox="1">
            <a:spLocks/>
          </p:cNvSpPr>
          <p:nvPr/>
        </p:nvSpPr>
        <p:spPr>
          <a:xfrm>
            <a:off x="5399441" y="1213686"/>
            <a:ext cx="1434052" cy="555190"/>
          </a:xfrm>
          <a:prstGeom prst="rect">
            <a:avLst/>
          </a:prstGeom>
          <a:solidFill>
            <a:srgbClr val="00ADEF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numCol="1" spcCol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3300" b="1">
                <a:solidFill>
                  <a:schemeClr val="bg1"/>
                </a:solidFill>
              </a:rPr>
              <a:t>Stigma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E7BF83A-4C81-4B2F-9ABB-3E7E1607629C}"/>
              </a:ext>
            </a:extLst>
          </p:cNvPr>
          <p:cNvSpPr txBox="1">
            <a:spLocks/>
          </p:cNvSpPr>
          <p:nvPr/>
        </p:nvSpPr>
        <p:spPr>
          <a:xfrm>
            <a:off x="1855710" y="3245285"/>
            <a:ext cx="2251843" cy="445475"/>
          </a:xfrm>
          <a:prstGeom prst="rect">
            <a:avLst/>
          </a:prstGeom>
          <a:solidFill>
            <a:srgbClr val="00ADEF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numCol="1" spcCol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2475" b="1" dirty="0">
                <a:solidFill>
                  <a:schemeClr val="bg1"/>
                </a:solidFill>
              </a:rPr>
              <a:t>Discrimination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E1B0438-6E10-45FB-989B-F8951BB5F0ED}"/>
              </a:ext>
            </a:extLst>
          </p:cNvPr>
          <p:cNvSpPr txBox="1">
            <a:spLocks/>
          </p:cNvSpPr>
          <p:nvPr/>
        </p:nvSpPr>
        <p:spPr>
          <a:xfrm>
            <a:off x="553094" y="1263706"/>
            <a:ext cx="3573209" cy="48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numCol="1" spcCol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2063" dirty="0"/>
              <a:t>Unstable  and unsafe housing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64923FC-F7FF-439D-B955-C9D31B9FCE57}"/>
              </a:ext>
            </a:extLst>
          </p:cNvPr>
          <p:cNvSpPr txBox="1">
            <a:spLocks/>
          </p:cNvSpPr>
          <p:nvPr/>
        </p:nvSpPr>
        <p:spPr>
          <a:xfrm>
            <a:off x="3210209" y="1903744"/>
            <a:ext cx="2763872" cy="482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numCol="1" spcCol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2063" dirty="0"/>
              <a:t>Registration process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D9FA1CA-DD79-4B8A-9E80-FACB691DBA19}"/>
              </a:ext>
            </a:extLst>
          </p:cNvPr>
          <p:cNvSpPr txBox="1">
            <a:spLocks/>
          </p:cNvSpPr>
          <p:nvPr/>
        </p:nvSpPr>
        <p:spPr>
          <a:xfrm>
            <a:off x="4358480" y="3794600"/>
            <a:ext cx="3807160" cy="47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19050" tIns="19050" rIns="19050" bIns="19050" numCol="1" spcCol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-55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2063" dirty="0"/>
              <a:t>No social support network</a:t>
            </a:r>
          </a:p>
        </p:txBody>
      </p:sp>
    </p:spTree>
    <p:extLst>
      <p:ext uri="{BB962C8B-B14F-4D97-AF65-F5344CB8AC3E}">
        <p14:creationId xmlns:p14="http://schemas.microsoft.com/office/powerpoint/2010/main" val="5180482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FC54-A234-44EF-B4C8-57EA7626B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406847"/>
            <a:ext cx="8432800" cy="538163"/>
          </a:xfrm>
        </p:spPr>
        <p:txBody>
          <a:bodyPr/>
          <a:lstStyle/>
          <a:p>
            <a:r>
              <a:rPr lang="en-GB" sz="2000" dirty="0"/>
              <a:t>Cuckooing aka Financial, Emotional and Sexual exploitation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A93ED-F0D4-459D-95D0-7AF706DC3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120" y="2384552"/>
            <a:ext cx="2758122" cy="570231"/>
          </a:xfr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 		</a:t>
            </a:r>
            <a:r>
              <a:rPr lang="en-GB" b="1" dirty="0">
                <a:solidFill>
                  <a:schemeClr val="bg1"/>
                </a:solidFill>
              </a:rPr>
              <a:t>Cuckooing</a:t>
            </a:r>
          </a:p>
          <a:p>
            <a:endParaRPr lang="en-GB" dirty="0"/>
          </a:p>
          <a:p>
            <a:r>
              <a:rPr lang="en-GB" dirty="0"/>
              <a:t>		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1F8F59E-EADD-42F8-8929-0B20A0C50137}"/>
              </a:ext>
            </a:extLst>
          </p:cNvPr>
          <p:cNvSpPr/>
          <p:nvPr/>
        </p:nvSpPr>
        <p:spPr>
          <a:xfrm>
            <a:off x="3593592" y="24273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0489E96-D0E0-4C44-9D0C-D80CB922A6B6}"/>
              </a:ext>
            </a:extLst>
          </p:cNvPr>
          <p:cNvSpPr txBox="1">
            <a:spLocks/>
          </p:cNvSpPr>
          <p:nvPr/>
        </p:nvSpPr>
        <p:spPr>
          <a:xfrm>
            <a:off x="4911904" y="963721"/>
            <a:ext cx="3461687" cy="7329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numCol="1" spcCol="38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0" marR="0" lvl="1" indent="17145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0" marR="0" lvl="2" indent="34290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0" marR="0" lvl="3" indent="51435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0" marR="0" lvl="4" indent="68580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algn="ctr"/>
            <a:r>
              <a:rPr lang="en-GB" dirty="0"/>
              <a:t> 	</a:t>
            </a:r>
            <a:r>
              <a:rPr lang="en-GB" b="1" dirty="0">
                <a:solidFill>
                  <a:schemeClr val="bg1"/>
                </a:solidFill>
              </a:rPr>
              <a:t>Targeting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C9A151-0D03-48EC-A5C3-620AA9815F3D}"/>
              </a:ext>
            </a:extLst>
          </p:cNvPr>
          <p:cNvSpPr txBox="1">
            <a:spLocks/>
          </p:cNvSpPr>
          <p:nvPr/>
        </p:nvSpPr>
        <p:spPr>
          <a:xfrm>
            <a:off x="4911903" y="1898039"/>
            <a:ext cx="3461687" cy="5702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numCol="1" spcCol="38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0" marR="0" lvl="1" indent="17145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0" marR="0" lvl="2" indent="34290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0" marR="0" lvl="3" indent="51435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0" marR="0" lvl="4" indent="68580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Isolation/Fear/Control</a:t>
            </a:r>
          </a:p>
          <a:p>
            <a:endParaRPr lang="en-GB" dirty="0"/>
          </a:p>
          <a:p>
            <a:r>
              <a:rPr lang="en-GB" dirty="0"/>
              <a:t>		</a:t>
            </a:r>
            <a:r>
              <a:rPr lang="en-GB" dirty="0" err="1"/>
              <a:t>Siolation</a:t>
            </a:r>
            <a:r>
              <a:rPr lang="en-GB" dirty="0"/>
              <a:t>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C2E7B6-847C-449D-BDE1-4D7E4B7823E5}"/>
              </a:ext>
            </a:extLst>
          </p:cNvPr>
          <p:cNvSpPr txBox="1">
            <a:spLocks/>
          </p:cNvSpPr>
          <p:nvPr/>
        </p:nvSpPr>
        <p:spPr>
          <a:xfrm>
            <a:off x="4911904" y="2669668"/>
            <a:ext cx="3461687" cy="8732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numCol="1" spcCol="38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0" marR="0" lvl="1" indent="17145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0" marR="0" lvl="2" indent="34290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0" marR="0" lvl="3" indent="51435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0" marR="0" lvl="4" indent="68580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algn="ctr"/>
            <a:r>
              <a:rPr lang="en-GB" dirty="0"/>
              <a:t> </a:t>
            </a:r>
            <a:r>
              <a:rPr lang="en-GB" b="1" dirty="0">
                <a:solidFill>
                  <a:schemeClr val="bg1"/>
                </a:solidFill>
              </a:rPr>
              <a:t>	Introducing to “friends” and drugs: criminalisation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C323E1-50C9-4408-9ED5-318F0AD969FB}"/>
              </a:ext>
            </a:extLst>
          </p:cNvPr>
          <p:cNvSpPr txBox="1">
            <a:spLocks/>
          </p:cNvSpPr>
          <p:nvPr/>
        </p:nvSpPr>
        <p:spPr>
          <a:xfrm>
            <a:off x="4911903" y="3711754"/>
            <a:ext cx="3461687" cy="9360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numCol="1" spcCol="38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0" marR="0" lvl="1" indent="17145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0" marR="0" lvl="2" indent="34290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0" marR="0" lvl="3" indent="51435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0" marR="0" lvl="4" indent="68580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Hold through drug  debt and violence </a:t>
            </a:r>
          </a:p>
          <a:p>
            <a:endParaRPr lang="en-GB" dirty="0"/>
          </a:p>
          <a:p>
            <a:r>
              <a:rPr lang="en-GB" dirty="0"/>
              <a:t>		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D4964DF-F037-4A2B-88BB-A72B7FA26BCD}"/>
              </a:ext>
            </a:extLst>
          </p:cNvPr>
          <p:cNvSpPr txBox="1">
            <a:spLocks/>
          </p:cNvSpPr>
          <p:nvPr/>
        </p:nvSpPr>
        <p:spPr>
          <a:xfrm>
            <a:off x="227394" y="3545673"/>
            <a:ext cx="3003486" cy="570231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numCol="1" spcCol="38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0" marR="0" lvl="1" indent="17145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0" marR="0" lvl="2" indent="34290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0" marR="0" lvl="3" indent="51435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0" marR="0" lvl="4" indent="685800" algn="l" defTabSz="309563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lt2"/>
              </a:buClr>
              <a:buSzTx/>
              <a:buFont typeface="Ubuntu Light"/>
              <a:buNone/>
              <a:defRPr sz="2063" b="0" i="0" u="none" strike="noStrike" cap="none" spc="-21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 b="0" i="0" u="none" strike="noStrike" cap="none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r>
              <a:rPr lang="en-GB" dirty="0"/>
              <a:t> 	</a:t>
            </a:r>
            <a:r>
              <a:rPr lang="en-GB" b="1" dirty="0">
                <a:solidFill>
                  <a:schemeClr val="bg1"/>
                </a:solidFill>
              </a:rPr>
              <a:t>Adult Exploitation! </a:t>
            </a:r>
            <a:r>
              <a:rPr lang="en-GB" dirty="0"/>
              <a:t> 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dirty="0"/>
          </a:p>
          <a:p>
            <a:r>
              <a:rPr lang="en-GB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22311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2D6AC478-2EC4-4896-A32E-708C2B75E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0" y="1730375"/>
            <a:ext cx="4873800" cy="2794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-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264344-F740-4FF1-9A5C-078FEF452152}"/>
              </a:ext>
            </a:extLst>
          </p:cNvPr>
          <p:cNvSpPr/>
          <p:nvPr/>
        </p:nvSpPr>
        <p:spPr>
          <a:xfrm>
            <a:off x="230100" y="173037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Stigma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Social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Drug addiction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Poor 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Low self-esteem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Dependant on social housing /emergency accommodation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6366F4-1BF8-4D26-AB74-E3444532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657364"/>
            <a:ext cx="8537170" cy="577850"/>
          </a:xfrm>
        </p:spPr>
        <p:txBody>
          <a:bodyPr/>
          <a:lstStyle/>
          <a:p>
            <a:r>
              <a:rPr lang="en-GB" dirty="0"/>
              <a:t>Sex Work Vulnerability – street-based but not exclusive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F236636-849A-4EDF-9B1C-142C5F8196AD}"/>
              </a:ext>
            </a:extLst>
          </p:cNvPr>
          <p:cNvSpPr/>
          <p:nvPr/>
        </p:nvSpPr>
        <p:spPr>
          <a:xfrm>
            <a:off x="5199840" y="1235214"/>
            <a:ext cx="3568240" cy="2793999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i="1" dirty="0">
                <a:solidFill>
                  <a:schemeClr val="accent2">
                    <a:lumMod val="25000"/>
                  </a:schemeClr>
                </a:solidFill>
              </a:rPr>
              <a:t>“You don’t see us as the rest of the world sees us sometimes”. </a:t>
            </a:r>
          </a:p>
        </p:txBody>
      </p:sp>
    </p:spTree>
    <p:extLst>
      <p:ext uri="{BB962C8B-B14F-4D97-AF65-F5344CB8AC3E}">
        <p14:creationId xmlns:p14="http://schemas.microsoft.com/office/powerpoint/2010/main" val="27181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7F9A4F-1851-4625-914A-F41A52DE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3" y="286999"/>
            <a:ext cx="8273126" cy="646331"/>
          </a:xfrm>
        </p:spPr>
        <p:txBody>
          <a:bodyPr/>
          <a:lstStyle/>
          <a:p>
            <a:r>
              <a:rPr lang="en-GB" b="1" dirty="0">
                <a:solidFill>
                  <a:srgbClr val="004764"/>
                </a:solidFill>
              </a:rPr>
              <a:t>What does it look like in practice?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4FAE2C0-773D-46CA-8D18-C6F39D222F49}"/>
              </a:ext>
            </a:extLst>
          </p:cNvPr>
          <p:cNvSpPr/>
          <p:nvPr/>
        </p:nvSpPr>
        <p:spPr>
          <a:xfrm>
            <a:off x="4730817" y="1293395"/>
            <a:ext cx="1992430" cy="186628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Partial or Full  Closure Order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9D6A88-B5B6-40B7-909B-9B043EF89D61}"/>
              </a:ext>
            </a:extLst>
          </p:cNvPr>
          <p:cNvSpPr/>
          <p:nvPr/>
        </p:nvSpPr>
        <p:spPr>
          <a:xfrm>
            <a:off x="6922170" y="1336363"/>
            <a:ext cx="1992430" cy="18662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New Property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A4EEA-D31C-4883-A8DE-BF42D34CDA1F}"/>
              </a:ext>
            </a:extLst>
          </p:cNvPr>
          <p:cNvSpPr txBox="1"/>
          <p:nvPr/>
        </p:nvSpPr>
        <p:spPr>
          <a:xfrm>
            <a:off x="423512" y="3850105"/>
            <a:ext cx="861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PARTNERSHIP APPROACH WITH POLICE; ANTI-SOCIAL TEAM; HEALTH; HOUSING &amp; SOCIAL CARE AND OTHER 3</a:t>
            </a:r>
            <a:r>
              <a:rPr lang="en-GB" sz="1800" b="1" baseline="30000" dirty="0">
                <a:solidFill>
                  <a:schemeClr val="tx1"/>
                </a:solidFill>
              </a:rPr>
              <a:t>RD</a:t>
            </a:r>
            <a:r>
              <a:rPr lang="en-GB" sz="1800" b="1" dirty="0">
                <a:solidFill>
                  <a:schemeClr val="tx1"/>
                </a:solidFill>
              </a:rPr>
              <a:t> SECTOR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09D890-536D-4CE2-942F-5BDEDFD713B6}"/>
              </a:ext>
            </a:extLst>
          </p:cNvPr>
          <p:cNvSpPr/>
          <p:nvPr/>
        </p:nvSpPr>
        <p:spPr>
          <a:xfrm>
            <a:off x="418379" y="1281171"/>
            <a:ext cx="2111354" cy="186628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Prevention: </a:t>
            </a:r>
          </a:p>
          <a:p>
            <a:pPr algn="ctr"/>
            <a:r>
              <a:rPr lang="en-GB" sz="1800" b="1" dirty="0">
                <a:solidFill>
                  <a:schemeClr val="tx1"/>
                </a:solidFill>
              </a:rPr>
              <a:t>Screening of property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4849E3-1BCE-44EE-B05C-DAC462A6F952}"/>
              </a:ext>
            </a:extLst>
          </p:cNvPr>
          <p:cNvSpPr/>
          <p:nvPr/>
        </p:nvSpPr>
        <p:spPr>
          <a:xfrm>
            <a:off x="2638926" y="1293395"/>
            <a:ext cx="1992430" cy="18662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Temporary move</a:t>
            </a:r>
          </a:p>
        </p:txBody>
      </p:sp>
    </p:spTree>
    <p:extLst>
      <p:ext uri="{BB962C8B-B14F-4D97-AF65-F5344CB8AC3E}">
        <p14:creationId xmlns:p14="http://schemas.microsoft.com/office/powerpoint/2010/main" val="201916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3314-20EC-4383-970D-08AE2D3A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36" y="615817"/>
            <a:ext cx="7047300" cy="482400"/>
          </a:xfrm>
        </p:spPr>
        <p:txBody>
          <a:bodyPr/>
          <a:lstStyle/>
          <a:p>
            <a:r>
              <a:rPr lang="en-GB" dirty="0"/>
              <a:t>  </a:t>
            </a:r>
            <a:r>
              <a:rPr lang="en-GB" dirty="0">
                <a:solidFill>
                  <a:srgbClr val="004764"/>
                </a:solidFill>
              </a:rPr>
              <a:t>What does it look like in practice?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055D96-C330-40BF-B4CD-62658195BCD7}"/>
              </a:ext>
            </a:extLst>
          </p:cNvPr>
          <p:cNvSpPr/>
          <p:nvPr/>
        </p:nvSpPr>
        <p:spPr>
          <a:xfrm>
            <a:off x="3039368" y="241786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Leeds housing stock hit by unprecedented demand - council">
            <a:extLst>
              <a:ext uri="{FF2B5EF4-FFF2-40B4-BE49-F238E27FC236}">
                <a16:creationId xmlns:a16="http://schemas.microsoft.com/office/drawing/2014/main" id="{F8FF491C-3383-4485-990A-08F65EF54E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75" y="1627632"/>
            <a:ext cx="5158934" cy="28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60911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999999"/>
      </a:lt2>
      <a:accent1>
        <a:srgbClr val="7FABFF"/>
      </a:accent1>
      <a:accent2>
        <a:srgbClr val="BAD1FD"/>
      </a:accent2>
      <a:accent3>
        <a:srgbClr val="114AB6"/>
      </a:accent3>
      <a:accent4>
        <a:srgbClr val="22478D"/>
      </a:accent4>
      <a:accent5>
        <a:srgbClr val="135CE7"/>
      </a:accent5>
      <a:accent6>
        <a:srgbClr val="B7C8E9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9f053-ef2d-40d1-803f-bba2ce18666f" xsi:nil="true"/>
    <lcf76f155ced4ddcb4097134ff3c332f xmlns="fe47576c-0b92-4ee6-b2a1-4cb1ed565c4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E6F99EE952D46927CDDBF98121289" ma:contentTypeVersion="18" ma:contentTypeDescription="Create a new document." ma:contentTypeScope="" ma:versionID="4fbf8caf6f2af997cefccd0dad897680">
  <xsd:schema xmlns:xsd="http://www.w3.org/2001/XMLSchema" xmlns:xs="http://www.w3.org/2001/XMLSchema" xmlns:p="http://schemas.microsoft.com/office/2006/metadata/properties" xmlns:ns2="fe47576c-0b92-4ee6-b2a1-4cb1ed565c4d" xmlns:ns3="d759f053-ef2d-40d1-803f-bba2ce18666f" targetNamespace="http://schemas.microsoft.com/office/2006/metadata/properties" ma:root="true" ma:fieldsID="3eac8d63b4407647ca53de8b037c395e" ns2:_="" ns3:_="">
    <xsd:import namespace="fe47576c-0b92-4ee6-b2a1-4cb1ed565c4d"/>
    <xsd:import namespace="d759f053-ef2d-40d1-803f-bba2ce1866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7576c-0b92-4ee6-b2a1-4cb1ed565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475237-9089-4368-992f-05953ca003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9f053-ef2d-40d1-803f-bba2ce18666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cb8da4a-1dc5-4295-a792-c55387edbcc9}" ma:internalName="TaxCatchAll" ma:showField="CatchAllData" ma:web="d759f053-ef2d-40d1-803f-bba2ce1866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6F7C2-4DDB-49E0-9D64-3B805BCFD8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CF63EF-FB71-4F8A-AE0D-5E2D5F5FB8CB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d759f053-ef2d-40d1-803f-bba2ce18666f"/>
    <ds:schemaRef ds:uri="http://schemas.microsoft.com/office/2006/documentManagement/types"/>
    <ds:schemaRef ds:uri="fe47576c-0b92-4ee6-b2a1-4cb1ed565c4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E76017-9C98-489F-AA67-C7F3CBD4B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47576c-0b92-4ee6-b2a1-4cb1ed565c4d"/>
    <ds:schemaRef ds:uri="d759f053-ef2d-40d1-803f-bba2ce1866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370</Words>
  <Application>Microsoft Office PowerPoint</Application>
  <PresentationFormat>On-screen Show (16:9)</PresentationFormat>
  <Paragraphs>107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Ubuntu</vt:lpstr>
      <vt:lpstr>Arial</vt:lpstr>
      <vt:lpstr>Helvetica Neue</vt:lpstr>
      <vt:lpstr>Arvo</vt:lpstr>
      <vt:lpstr>Ubuntu Light</vt:lpstr>
      <vt:lpstr>Minimal Charm</vt:lpstr>
      <vt:lpstr>END STIGMA , CREATE SAFETY AND PROMOTE EMPOWERMENT</vt:lpstr>
      <vt:lpstr>Basis Yorkshire  - Adult Women 1 to 1 Support </vt:lpstr>
      <vt:lpstr>Basis Yorkshire  - Group Support </vt:lpstr>
      <vt:lpstr>Background of women supported </vt:lpstr>
      <vt:lpstr>Barriers into services</vt:lpstr>
      <vt:lpstr>Cuckooing aka Financial, Emotional and Sexual exploitation </vt:lpstr>
      <vt:lpstr>Sex Work Vulnerability – street-based but not exclusive</vt:lpstr>
      <vt:lpstr>What does it look like in practice?</vt:lpstr>
      <vt:lpstr>  What does it look like in practice? </vt:lpstr>
      <vt:lpstr>  What does it look like in practice? </vt:lpstr>
      <vt:lpstr>What it looks like in practice</vt:lpstr>
      <vt:lpstr>Challenges and Successes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STIGMA , CREATE SAFETY AND PROMOTE EMPOWERMENT</dc:title>
  <dc:creator>Project Assistant</dc:creator>
  <cp:lastModifiedBy>Laura Bainbridge</cp:lastModifiedBy>
  <cp:revision>77</cp:revision>
  <dcterms:modified xsi:type="dcterms:W3CDTF">2024-02-13T13:05:21Z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0x0101009BDE6F99EE952D46927CDDBF98121289</vt:lpwstr>
  </property>
  <property fmtid="{D5CDD505-2E9C-101B-9397-08002B2CF9AE}" pid="3" name="MediaServiceImageTags">
    <vt:lpwstr/>
  </property>
</Properties>
</file>