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4"/>
  </p:notesMasterIdLst>
  <p:sldIdLst>
    <p:sldId id="284" r:id="rId5"/>
    <p:sldId id="274" r:id="rId6"/>
    <p:sldId id="286" r:id="rId7"/>
    <p:sldId id="289" r:id="rId8"/>
    <p:sldId id="260" r:id="rId9"/>
    <p:sldId id="281" r:id="rId10"/>
    <p:sldId id="277" r:id="rId11"/>
    <p:sldId id="291" r:id="rId12"/>
    <p:sldId id="292" r:id="rId13"/>
    <p:sldId id="293" r:id="rId14"/>
    <p:sldId id="294" r:id="rId15"/>
    <p:sldId id="295" r:id="rId16"/>
    <p:sldId id="297" r:id="rId17"/>
    <p:sldId id="298" r:id="rId18"/>
    <p:sldId id="300" r:id="rId19"/>
    <p:sldId id="301" r:id="rId20"/>
    <p:sldId id="278" r:id="rId21"/>
    <p:sldId id="282" r:id="rId22"/>
    <p:sldId id="264"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W0bEhwzZoFdU19c5SOpZQbECP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1F9"/>
    <a:srgbClr val="D9E2F3"/>
    <a:srgbClr val="3687A4"/>
    <a:srgbClr val="000A1E"/>
    <a:srgbClr val="36A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750A4F-5238-4D42-8244-7497304D411F}">
  <a:tblStyle styleId="{BA750A4F-5238-4D42-8244-7497304D41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3979" autoAdjust="0"/>
  </p:normalViewPr>
  <p:slideViewPr>
    <p:cSldViewPr snapToGrid="0">
      <p:cViewPr varScale="1">
        <p:scale>
          <a:sx n="66" d="100"/>
          <a:sy n="66" d="100"/>
        </p:scale>
        <p:origin x="15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ainbridge" userId="4ccc84cd-ceba-46e5-a7f9-72e7e67a552a" providerId="ADAL" clId="{12164A9F-D691-4B5A-9611-0473984E9837}"/>
    <pc:docChg chg="modSld">
      <pc:chgData name="Laura Bainbridge" userId="4ccc84cd-ceba-46e5-a7f9-72e7e67a552a" providerId="ADAL" clId="{12164A9F-D691-4B5A-9611-0473984E9837}" dt="2023-05-02T21:22:51.775" v="5" actId="2711"/>
      <pc:docMkLst>
        <pc:docMk/>
      </pc:docMkLst>
      <pc:sldChg chg="modSp mod">
        <pc:chgData name="Laura Bainbridge" userId="4ccc84cd-ceba-46e5-a7f9-72e7e67a552a" providerId="ADAL" clId="{12164A9F-D691-4B5A-9611-0473984E9837}" dt="2023-05-02T21:22:51.775" v="5" actId="2711"/>
        <pc:sldMkLst>
          <pc:docMk/>
          <pc:sldMk cId="0" sldId="259"/>
        </pc:sldMkLst>
        <pc:spChg chg="mod">
          <ac:chgData name="Laura Bainbridge" userId="4ccc84cd-ceba-46e5-a7f9-72e7e67a552a" providerId="ADAL" clId="{12164A9F-D691-4B5A-9611-0473984E9837}" dt="2023-05-02T21:22:51.775" v="5" actId="2711"/>
          <ac:spMkLst>
            <pc:docMk/>
            <pc:sldMk cId="0" sldId="259"/>
            <ac:spMk id="127" creationId="{00000000-0000-0000-0000-000000000000}"/>
          </ac:spMkLst>
        </pc:spChg>
      </pc:sldChg>
      <pc:sldChg chg="modSp mod">
        <pc:chgData name="Laura Bainbridge" userId="4ccc84cd-ceba-46e5-a7f9-72e7e67a552a" providerId="ADAL" clId="{12164A9F-D691-4B5A-9611-0473984E9837}" dt="2023-05-02T21:22:18.072" v="3" actId="1076"/>
        <pc:sldMkLst>
          <pc:docMk/>
          <pc:sldMk cId="4270681351" sldId="269"/>
        </pc:sldMkLst>
        <pc:spChg chg="mod">
          <ac:chgData name="Laura Bainbridge" userId="4ccc84cd-ceba-46e5-a7f9-72e7e67a552a" providerId="ADAL" clId="{12164A9F-D691-4B5A-9611-0473984E9837}" dt="2023-05-02T21:22:18.072" v="3" actId="1076"/>
          <ac:spMkLst>
            <pc:docMk/>
            <pc:sldMk cId="4270681351" sldId="269"/>
            <ac:spMk id="178" creationId="{00000000-0000-0000-0000-000000000000}"/>
          </ac:spMkLst>
        </pc:spChg>
        <pc:picChg chg="mod">
          <ac:chgData name="Laura Bainbridge" userId="4ccc84cd-ceba-46e5-a7f9-72e7e67a552a" providerId="ADAL" clId="{12164A9F-D691-4B5A-9611-0473984E9837}" dt="2023-05-02T21:22:14.260" v="2" actId="1076"/>
          <ac:picMkLst>
            <pc:docMk/>
            <pc:sldMk cId="4270681351" sldId="269"/>
            <ac:picMk id="17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531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endParaRPr lang="en-GB" sz="1100" b="0" baseline="0" dirty="0" smtClean="0">
              <a:solidFill>
                <a:schemeClr val="tx1"/>
              </a:solidFill>
              <a:latin typeface="Times New Roman" panose="02020603050405020304" pitchFamily="18" charset="0"/>
              <a:cs typeface="Times New Roman" panose="02020603050405020304" pitchFamily="18" charset="0"/>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818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endParaRPr lang="en-GB" sz="1100" b="0" baseline="0" dirty="0" smtClean="0">
              <a:solidFill>
                <a:schemeClr val="tx1"/>
              </a:solidFill>
              <a:latin typeface="Times New Roman" panose="02020603050405020304" pitchFamily="18" charset="0"/>
              <a:cs typeface="Times New Roman" panose="02020603050405020304" pitchFamily="18" charset="0"/>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677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endParaRPr lang="en-GB" sz="1100" b="0" baseline="0" dirty="0" smtClean="0">
              <a:solidFill>
                <a:schemeClr val="tx1"/>
              </a:solidFill>
              <a:latin typeface="Times New Roman" panose="02020603050405020304" pitchFamily="18" charset="0"/>
              <a:cs typeface="Times New Roman" panose="02020603050405020304" pitchFamily="18" charset="0"/>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9320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endParaRPr lang="en-GB" sz="1100" b="0" baseline="0" dirty="0" smtClean="0">
              <a:solidFill>
                <a:schemeClr val="tx1"/>
              </a:solidFill>
              <a:latin typeface="Times New Roman" panose="02020603050405020304" pitchFamily="18" charset="0"/>
              <a:cs typeface="Times New Roman" panose="02020603050405020304" pitchFamily="18" charset="0"/>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717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endParaRPr lang="en-GB" sz="1100" b="0" baseline="0" dirty="0" smtClean="0">
              <a:solidFill>
                <a:schemeClr val="tx1"/>
              </a:solidFill>
              <a:latin typeface="Times New Roman" panose="02020603050405020304" pitchFamily="18" charset="0"/>
              <a:cs typeface="Times New Roman" panose="02020603050405020304" pitchFamily="18" charset="0"/>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3765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endParaRPr lang="en-GB" sz="1100" b="0" baseline="0" dirty="0" smtClean="0">
              <a:solidFill>
                <a:schemeClr val="tx1"/>
              </a:solidFill>
              <a:latin typeface="Times New Roman" panose="02020603050405020304" pitchFamily="18" charset="0"/>
              <a:cs typeface="Times New Roman" panose="02020603050405020304" pitchFamily="18" charset="0"/>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6344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endParaRPr lang="en-GB" sz="1100" b="0" baseline="0" dirty="0" smtClean="0">
              <a:solidFill>
                <a:schemeClr val="tx1"/>
              </a:solidFill>
              <a:latin typeface="Times New Roman" panose="02020603050405020304" pitchFamily="18" charset="0"/>
              <a:cs typeface="Times New Roman" panose="02020603050405020304" pitchFamily="18" charset="0"/>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150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GB" sz="1100" b="0" i="0" u="none" strike="noStrike" cap="none" baseline="0" dirty="0" smtClean="0">
              <a:solidFill>
                <a:srgbClr val="000000"/>
              </a:solidFill>
              <a:effectLst/>
              <a:latin typeface="Arial"/>
              <a:cs typeface="Arial"/>
              <a:sym typeface="Arial"/>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5555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GB" sz="1100" b="0" i="0" u="none" strike="noStrike" cap="none" baseline="0" dirty="0" smtClean="0">
              <a:solidFill>
                <a:srgbClr val="000000"/>
              </a:solidFill>
              <a:effectLst/>
              <a:latin typeface="Arial"/>
              <a:cs typeface="Arial"/>
              <a:sym typeface="Arial"/>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9908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461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402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436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095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endParaRPr lang="en-GB" sz="1100" b="0" baseline="0" dirty="0" smtClean="0">
              <a:solidFill>
                <a:schemeClr val="tx1"/>
              </a:solidFill>
              <a:latin typeface="Times New Roman" panose="02020603050405020304" pitchFamily="18" charset="0"/>
              <a:cs typeface="Times New Roman" panose="02020603050405020304" pitchFamily="18" charset="0"/>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700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endParaRPr lang="en-GB" sz="1100" b="0" baseline="0" dirty="0" smtClean="0">
              <a:solidFill>
                <a:schemeClr val="tx1"/>
              </a:solidFill>
              <a:latin typeface="Times New Roman" panose="02020603050405020304" pitchFamily="18" charset="0"/>
              <a:cs typeface="Times New Roman" panose="02020603050405020304" pitchFamily="18" charset="0"/>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414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endParaRPr lang="en-GB" sz="1100" b="0" baseline="0" dirty="0" smtClean="0">
              <a:solidFill>
                <a:schemeClr val="tx1"/>
              </a:solidFill>
              <a:latin typeface="Times New Roman" panose="02020603050405020304" pitchFamily="18" charset="0"/>
              <a:cs typeface="Times New Roman" panose="02020603050405020304" pitchFamily="18" charset="0"/>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943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mailto:L.Bainbridge@leeds.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essl.leeds.ac.uk/law-research-centre-criminal-justice-studies/dir-record/research-projects/1221/understanding-and-preventing-cuckoo-victimisation#:~:text=Understanding%20and%20Preventing%20Cuckooing%20Victimisation%20Symposium&amp;text=Bringing%20together%20academics%2C%20police%20professionals,evidence%20around%20'cuckooing'%20victimis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p:nvPr/>
        </p:nvSpPr>
        <p:spPr>
          <a:xfrm>
            <a:off x="77972" y="78658"/>
            <a:ext cx="12036056" cy="6700681"/>
          </a:xfrm>
          <a:prstGeom prst="rect">
            <a:avLst/>
          </a:prstGeom>
          <a:solidFill>
            <a:schemeClr val="dk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 name="Google Shape;79;p1"/>
          <p:cNvSpPr/>
          <p:nvPr/>
        </p:nvSpPr>
        <p:spPr>
          <a:xfrm>
            <a:off x="0" y="-38100"/>
            <a:ext cx="12192000" cy="6951605"/>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 name="Google Shape;80;p1"/>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pic>
        <p:nvPicPr>
          <p:cNvPr id="81" name="Google Shape;81;p1"/>
          <p:cNvPicPr preferRelativeResize="0"/>
          <p:nvPr/>
        </p:nvPicPr>
        <p:blipFill rotWithShape="1">
          <a:blip r:embed="rId3">
            <a:alphaModFix/>
          </a:blip>
          <a:srcRect/>
          <a:stretch/>
        </p:blipFill>
        <p:spPr>
          <a:xfrm>
            <a:off x="9378008" y="5732207"/>
            <a:ext cx="2644820" cy="918464"/>
          </a:xfrm>
          <a:prstGeom prst="rect">
            <a:avLst/>
          </a:prstGeom>
          <a:noFill/>
          <a:ln>
            <a:noFill/>
          </a:ln>
        </p:spPr>
      </p:pic>
      <p:sp>
        <p:nvSpPr>
          <p:cNvPr id="82" name="Google Shape;82;p1"/>
          <p:cNvSpPr/>
          <p:nvPr/>
        </p:nvSpPr>
        <p:spPr>
          <a:xfrm>
            <a:off x="77972" y="88900"/>
            <a:ext cx="12017428" cy="669043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 name="Google Shape;85;p1"/>
          <p:cNvSpPr txBox="1">
            <a:spLocks noGrp="1"/>
          </p:cNvSpPr>
          <p:nvPr>
            <p:ph type="ctrTitle"/>
          </p:nvPr>
        </p:nvSpPr>
        <p:spPr>
          <a:xfrm>
            <a:off x="-1197746" y="444101"/>
            <a:ext cx="14531009" cy="161622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9658"/>
              <a:buFont typeface="Times New Roman"/>
              <a:buNone/>
            </a:pPr>
            <a:r>
              <a:rPr lang="en-GB" sz="5200" b="1" dirty="0">
                <a:solidFill>
                  <a:schemeClr val="dk1"/>
                </a:solidFill>
                <a:latin typeface="Times New Roman"/>
                <a:ea typeface="Times New Roman"/>
                <a:cs typeface="Times New Roman"/>
                <a:sym typeface="Times New Roman"/>
              </a:rPr>
              <a:t/>
            </a:r>
            <a:br>
              <a:rPr lang="en-GB" sz="5200" b="1" dirty="0">
                <a:solidFill>
                  <a:schemeClr val="dk1"/>
                </a:solidFill>
                <a:latin typeface="Times New Roman"/>
                <a:ea typeface="Times New Roman"/>
                <a:cs typeface="Times New Roman"/>
                <a:sym typeface="Times New Roman"/>
              </a:rPr>
            </a:br>
            <a:r>
              <a:rPr lang="en-GB" sz="5200" b="1" dirty="0">
                <a:solidFill>
                  <a:schemeClr val="dk1"/>
                </a:solidFill>
                <a:latin typeface="Times New Roman"/>
                <a:ea typeface="Times New Roman"/>
                <a:cs typeface="Times New Roman"/>
                <a:sym typeface="Times New Roman"/>
              </a:rPr>
              <a:t/>
            </a:r>
            <a:br>
              <a:rPr lang="en-GB" sz="5200" b="1" dirty="0">
                <a:solidFill>
                  <a:schemeClr val="dk1"/>
                </a:solidFill>
                <a:latin typeface="Times New Roman"/>
                <a:ea typeface="Times New Roman"/>
                <a:cs typeface="Times New Roman"/>
                <a:sym typeface="Times New Roman"/>
              </a:rPr>
            </a:br>
            <a:r>
              <a:rPr lang="en-GB" sz="4400" b="1" dirty="0">
                <a:solidFill>
                  <a:schemeClr val="dk1"/>
                </a:solidFill>
                <a:latin typeface="Times New Roman"/>
                <a:ea typeface="Times New Roman"/>
                <a:cs typeface="Times New Roman"/>
                <a:sym typeface="Times New Roman"/>
              </a:rPr>
              <a:t>Understanding and Preventing </a:t>
            </a:r>
            <a:br>
              <a:rPr lang="en-GB" sz="4400" b="1" dirty="0">
                <a:solidFill>
                  <a:schemeClr val="dk1"/>
                </a:solidFill>
                <a:latin typeface="Times New Roman"/>
                <a:ea typeface="Times New Roman"/>
                <a:cs typeface="Times New Roman"/>
                <a:sym typeface="Times New Roman"/>
              </a:rPr>
            </a:br>
            <a:r>
              <a:rPr lang="en-GB" sz="4400" b="1" dirty="0">
                <a:solidFill>
                  <a:schemeClr val="dk1"/>
                </a:solidFill>
                <a:latin typeface="Times New Roman"/>
                <a:ea typeface="Times New Roman"/>
                <a:cs typeface="Times New Roman"/>
                <a:sym typeface="Times New Roman"/>
              </a:rPr>
              <a:t>‘Cuckooing’ Victimisation in the North of England</a:t>
            </a:r>
            <a:endParaRPr sz="4400" b="1" dirty="0">
              <a:solidFill>
                <a:schemeClr val="dk1"/>
              </a:solidFill>
            </a:endParaRPr>
          </a:p>
        </p:txBody>
      </p:sp>
      <p:sp>
        <p:nvSpPr>
          <p:cNvPr id="86" name="Google Shape;86;p1"/>
          <p:cNvSpPr txBox="1">
            <a:spLocks noGrp="1"/>
          </p:cNvSpPr>
          <p:nvPr>
            <p:ph type="subTitle" idx="1"/>
          </p:nvPr>
        </p:nvSpPr>
        <p:spPr>
          <a:xfrm>
            <a:off x="-10621" y="2310788"/>
            <a:ext cx="12095400" cy="3123421"/>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GB" sz="3300" dirty="0">
                <a:solidFill>
                  <a:schemeClr val="dk1"/>
                </a:solidFill>
                <a:latin typeface="Times New Roman"/>
                <a:ea typeface="Times New Roman"/>
                <a:cs typeface="Times New Roman"/>
                <a:sym typeface="Times New Roman"/>
              </a:rPr>
              <a:t>Dr Laura </a:t>
            </a:r>
            <a:r>
              <a:rPr lang="en-GB" sz="3300" dirty="0" smtClean="0">
                <a:solidFill>
                  <a:schemeClr val="dk1"/>
                </a:solidFill>
                <a:latin typeface="Times New Roman"/>
                <a:ea typeface="Times New Roman"/>
                <a:cs typeface="Times New Roman"/>
                <a:sym typeface="Times New Roman"/>
              </a:rPr>
              <a:t>Bainbridge</a:t>
            </a:r>
            <a:endParaRPr lang="en-GB" sz="2600" dirty="0" smtClean="0">
              <a:solidFill>
                <a:schemeClr val="dk1"/>
              </a:solidFill>
              <a:latin typeface="Times New Roman"/>
              <a:cs typeface="Times New Roman"/>
              <a:sym typeface="Times New Roman"/>
            </a:endParaRPr>
          </a:p>
          <a:p>
            <a:pPr marL="0" lvl="0" indent="0" algn="ctr" rtl="0">
              <a:lnSpc>
                <a:spcPct val="90000"/>
              </a:lnSpc>
              <a:spcBef>
                <a:spcPts val="1000"/>
              </a:spcBef>
              <a:spcAft>
                <a:spcPts val="0"/>
              </a:spcAft>
              <a:buClr>
                <a:schemeClr val="dk1"/>
              </a:buClr>
              <a:buSzPts val="2400"/>
              <a:buNone/>
            </a:pPr>
            <a:r>
              <a:rPr lang="en-GB" sz="2600" dirty="0" smtClean="0">
                <a:solidFill>
                  <a:schemeClr val="dk1"/>
                </a:solidFill>
                <a:latin typeface="Times New Roman"/>
                <a:cs typeface="Times New Roman"/>
                <a:sym typeface="Times New Roman"/>
              </a:rPr>
              <a:t>18</a:t>
            </a:r>
            <a:r>
              <a:rPr lang="en-GB" sz="2600" baseline="30000" dirty="0" smtClean="0">
                <a:solidFill>
                  <a:schemeClr val="dk1"/>
                </a:solidFill>
                <a:latin typeface="Times New Roman"/>
                <a:cs typeface="Times New Roman"/>
                <a:sym typeface="Times New Roman"/>
              </a:rPr>
              <a:t>th</a:t>
            </a:r>
            <a:r>
              <a:rPr lang="en-GB" sz="2600" dirty="0" smtClean="0">
                <a:solidFill>
                  <a:schemeClr val="dk1"/>
                </a:solidFill>
                <a:latin typeface="Times New Roman"/>
                <a:cs typeface="Times New Roman"/>
                <a:sym typeface="Times New Roman"/>
              </a:rPr>
              <a:t> December 2023 – YHROCU Crime Board</a:t>
            </a:r>
          </a:p>
          <a:p>
            <a:pPr marL="0" indent="0">
              <a:buClr>
                <a:schemeClr val="dk1"/>
              </a:buClr>
            </a:pPr>
            <a:endParaRPr lang="en-GB" sz="2600" dirty="0">
              <a:solidFill>
                <a:schemeClr val="dk1"/>
              </a:solidFill>
              <a:latin typeface="Times New Roman"/>
              <a:cs typeface="Times New Roman"/>
              <a:sym typeface="Times New Roman"/>
            </a:endParaRPr>
          </a:p>
          <a:p>
            <a:pPr marL="0" indent="0">
              <a:buClr>
                <a:schemeClr val="dk1"/>
              </a:buClr>
            </a:pPr>
            <a:r>
              <a:rPr lang="en-GB" sz="2600" dirty="0" smtClean="0">
                <a:solidFill>
                  <a:schemeClr val="dk1"/>
                </a:solidFill>
                <a:latin typeface="Times New Roman"/>
                <a:cs typeface="Times New Roman"/>
                <a:sym typeface="Times New Roman"/>
              </a:rPr>
              <a:t>Preliminary </a:t>
            </a:r>
            <a:r>
              <a:rPr lang="en-GB" sz="2600" dirty="0">
                <a:solidFill>
                  <a:schemeClr val="dk1"/>
                </a:solidFill>
                <a:latin typeface="Times New Roman"/>
                <a:cs typeface="Times New Roman"/>
                <a:sym typeface="Times New Roman"/>
              </a:rPr>
              <a:t>Research </a:t>
            </a:r>
            <a:r>
              <a:rPr lang="en-GB" sz="2600" dirty="0" smtClean="0">
                <a:solidFill>
                  <a:schemeClr val="dk1"/>
                </a:solidFill>
                <a:latin typeface="Times New Roman"/>
                <a:cs typeface="Times New Roman"/>
                <a:sym typeface="Times New Roman"/>
              </a:rPr>
              <a:t>Findings</a:t>
            </a:r>
            <a:endParaRPr lang="en-GB" sz="2600" b="1" dirty="0">
              <a:solidFill>
                <a:schemeClr val="dk1"/>
              </a:solidFill>
              <a:latin typeface="Times New Roman"/>
              <a:cs typeface="Times New Roman"/>
              <a:sym typeface="Times New Roman"/>
            </a:endParaRPr>
          </a:p>
          <a:p>
            <a:pPr marL="0" lvl="0" indent="0" algn="ctr" rtl="0">
              <a:lnSpc>
                <a:spcPct val="90000"/>
              </a:lnSpc>
              <a:spcBef>
                <a:spcPts val="1000"/>
              </a:spcBef>
              <a:spcAft>
                <a:spcPts val="0"/>
              </a:spcAft>
              <a:buClr>
                <a:schemeClr val="dk1"/>
              </a:buClr>
              <a:buSzPts val="2400"/>
              <a:buNone/>
            </a:pPr>
            <a:r>
              <a:rPr lang="en-GB" sz="2600" dirty="0">
                <a:solidFill>
                  <a:schemeClr val="dk1"/>
                </a:solidFill>
                <a:latin typeface="Times New Roman"/>
                <a:cs typeface="Times New Roman"/>
                <a:sym typeface="Times New Roman"/>
              </a:rPr>
              <a:t>*</a:t>
            </a:r>
            <a:r>
              <a:rPr lang="en-GB" sz="2600" dirty="0" smtClean="0">
                <a:solidFill>
                  <a:schemeClr val="dk1"/>
                </a:solidFill>
                <a:latin typeface="Times New Roman"/>
                <a:cs typeface="Times New Roman"/>
                <a:sym typeface="Times New Roman"/>
              </a:rPr>
              <a:t>please do not share or cite without permission*</a:t>
            </a:r>
            <a:endParaRPr sz="2600" dirty="0"/>
          </a:p>
        </p:txBody>
      </p:sp>
      <p:pic>
        <p:nvPicPr>
          <p:cNvPr id="3" name="Picture 2"/>
          <p:cNvPicPr>
            <a:picLocks noChangeAspect="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97780" y="228600"/>
            <a:ext cx="9891048" cy="6550738"/>
          </a:xfrm>
          <a:prstGeom prst="rect">
            <a:avLst/>
          </a:prstGeom>
        </p:spPr>
      </p:pic>
      <p:pic>
        <p:nvPicPr>
          <p:cNvPr id="87" name="Google Shape;87;p1"/>
          <p:cNvPicPr preferRelativeResize="0"/>
          <p:nvPr/>
        </p:nvPicPr>
        <p:blipFill rotWithShape="1">
          <a:blip r:embed="rId3">
            <a:alphaModFix/>
          </a:blip>
          <a:srcRect/>
          <a:stretch/>
        </p:blipFill>
        <p:spPr>
          <a:xfrm>
            <a:off x="9521983" y="5405234"/>
            <a:ext cx="2356870" cy="901389"/>
          </a:xfrm>
          <a:prstGeom prst="rect">
            <a:avLst/>
          </a:prstGeom>
          <a:noFill/>
          <a:ln>
            <a:noFill/>
          </a:ln>
        </p:spPr>
      </p:pic>
      <p:pic>
        <p:nvPicPr>
          <p:cNvPr id="1026" name="Picture 2" descr="Image pr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558" y="5262078"/>
            <a:ext cx="2526199" cy="10115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le:Research England logo.svg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464" y="5204184"/>
            <a:ext cx="3371510" cy="1069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5100" y="787400"/>
            <a:ext cx="9265318" cy="2769989"/>
          </a:xfrm>
          <a:prstGeom prst="rect">
            <a:avLst/>
          </a:prstGeom>
          <a:noFill/>
        </p:spPr>
        <p:txBody>
          <a:bodyPr wrap="square" rtlCol="0">
            <a:spAutoFit/>
          </a:bodyPr>
          <a:lstStyle/>
          <a:p>
            <a:pPr algn="ctr"/>
            <a:r>
              <a:rPr lang="en-GB" sz="4000" b="1" dirty="0" smtClean="0">
                <a:solidFill>
                  <a:schemeClr val="bg1"/>
                </a:solidFill>
                <a:latin typeface="Cambria" panose="02040503050406030204" pitchFamily="18" charset="0"/>
                <a:ea typeface="Cambria" panose="02040503050406030204" pitchFamily="18" charset="0"/>
              </a:rPr>
              <a:t>Preventing and Disrupting </a:t>
            </a:r>
          </a:p>
          <a:p>
            <a:pPr algn="ctr"/>
            <a:r>
              <a:rPr lang="en-GB" sz="4000" b="1" dirty="0" smtClean="0">
                <a:solidFill>
                  <a:schemeClr val="bg1"/>
                </a:solidFill>
                <a:latin typeface="Cambria" panose="02040503050406030204" pitchFamily="18" charset="0"/>
                <a:ea typeface="Cambria" panose="02040503050406030204" pitchFamily="18" charset="0"/>
              </a:rPr>
              <a:t>‘Cuckooing’ Victimsation Conference</a:t>
            </a:r>
          </a:p>
          <a:p>
            <a:pPr algn="ctr"/>
            <a:endParaRPr lang="en-GB" sz="4000" b="1" dirty="0">
              <a:solidFill>
                <a:schemeClr val="bg1"/>
              </a:solidFill>
              <a:latin typeface="Cambria" panose="02040503050406030204" pitchFamily="18" charset="0"/>
              <a:ea typeface="Cambria" panose="02040503050406030204" pitchFamily="18" charset="0"/>
            </a:endParaRPr>
          </a:p>
          <a:p>
            <a:pPr algn="ctr"/>
            <a:r>
              <a:rPr lang="en-GB" sz="4000" b="1" dirty="0" smtClean="0">
                <a:solidFill>
                  <a:schemeClr val="bg1"/>
                </a:solidFill>
                <a:latin typeface="Cambria" panose="02040503050406030204" pitchFamily="18" charset="0"/>
                <a:ea typeface="Cambria" panose="02040503050406030204" pitchFamily="18" charset="0"/>
              </a:rPr>
              <a:t>30-31 January 2024</a:t>
            </a:r>
          </a:p>
          <a:p>
            <a:endParaRPr lang="en-GB" dirty="0"/>
          </a:p>
        </p:txBody>
      </p:sp>
    </p:spTree>
    <p:extLst>
      <p:ext uri="{BB962C8B-B14F-4D97-AF65-F5344CB8AC3E}">
        <p14:creationId xmlns:p14="http://schemas.microsoft.com/office/powerpoint/2010/main" val="3830527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63851" y="93325"/>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r>
              <a:rPr lang="en-GB" b="1" dirty="0"/>
              <a:t> </a:t>
            </a:r>
            <a:r>
              <a:rPr lang="en-GB" dirty="0" smtClean="0"/>
              <a:t>. </a:t>
            </a:r>
            <a:endParaRPr sz="1400" b="0" i="0" u="none" strike="noStrike" cap="none" dirty="0">
              <a:solidFill>
                <a:schemeClr val="lt1"/>
              </a:solidFill>
              <a:latin typeface="Arial"/>
              <a:ea typeface="Arial"/>
              <a:cs typeface="Arial"/>
              <a:sym typeface="Arial"/>
            </a:endParaRPr>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3"/>
          <p:cNvSpPr/>
          <p:nvPr/>
        </p:nvSpPr>
        <p:spPr>
          <a:xfrm rot="10800000" flipH="1">
            <a:off x="247726" y="660400"/>
            <a:ext cx="6026074" cy="78370"/>
          </a:xfrm>
          <a:prstGeom prst="rect">
            <a:avLst/>
          </a:prstGeom>
          <a:solidFill>
            <a:srgbClr val="002060"/>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3" name="Rectangle 1"/>
          <p:cNvSpPr>
            <a:spLocks noChangeArrowheads="1"/>
          </p:cNvSpPr>
          <p:nvPr/>
        </p:nvSpPr>
        <p:spPr bwMode="auto">
          <a:xfrm>
            <a:off x="446995" y="56838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Google Shape;174;p3"/>
          <p:cNvSpPr txBox="1">
            <a:spLocks/>
          </p:cNvSpPr>
          <p:nvPr/>
        </p:nvSpPr>
        <p:spPr>
          <a:xfrm>
            <a:off x="-2181905" y="-2847621"/>
            <a:ext cx="10058400" cy="3547206"/>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5600"/>
              <a:buFont typeface="Times New Roman"/>
              <a:buNone/>
            </a:pPr>
            <a:r>
              <a:rPr lang="en-GB" sz="3200" b="1" dirty="0" smtClean="0">
                <a:solidFill>
                  <a:schemeClr val="dk1"/>
                </a:solidFill>
                <a:latin typeface="Times New Roman"/>
                <a:cs typeface="Times New Roman"/>
                <a:sym typeface="Times New Roman"/>
              </a:rPr>
              <a:t>Pathways To Victimisation (2)</a:t>
            </a:r>
            <a:endParaRPr lang="en-GB" sz="3200" b="1" dirty="0">
              <a:solidFill>
                <a:schemeClr val="dk1"/>
              </a:solidFill>
            </a:endParaRPr>
          </a:p>
        </p:txBody>
      </p:sp>
      <p:pic>
        <p:nvPicPr>
          <p:cNvPr id="9" name="Google Shape;177;p3"/>
          <p:cNvPicPr preferRelativeResize="0"/>
          <p:nvPr/>
        </p:nvPicPr>
        <p:blipFill rotWithShape="1">
          <a:blip r:embed="rId3">
            <a:alphaModFix amt="14000"/>
          </a:blip>
          <a:srcRect/>
          <a:stretch/>
        </p:blipFill>
        <p:spPr>
          <a:xfrm>
            <a:off x="-58064" y="5050"/>
            <a:ext cx="12124054" cy="6549677"/>
          </a:xfrm>
          <a:prstGeom prst="rect">
            <a:avLst/>
          </a:prstGeom>
          <a:noFill/>
          <a:ln>
            <a:noFill/>
          </a:ln>
        </p:spPr>
      </p:pic>
      <p:sp>
        <p:nvSpPr>
          <p:cNvPr id="5" name="Oval 4"/>
          <p:cNvSpPr/>
          <p:nvPr/>
        </p:nvSpPr>
        <p:spPr>
          <a:xfrm>
            <a:off x="559914" y="4889500"/>
            <a:ext cx="11043874" cy="153472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47726" y="1050949"/>
            <a:ext cx="11512474" cy="5064848"/>
          </a:xfrm>
          <a:prstGeom prst="rect">
            <a:avLst/>
          </a:prstGeom>
        </p:spPr>
        <p:txBody>
          <a:bodyPr wrap="square">
            <a:spAutoFit/>
          </a:bodyPr>
          <a:lstStyle/>
          <a:p>
            <a:pPr algn="just">
              <a:lnSpc>
                <a:spcPct val="107000"/>
              </a:lnSpc>
            </a:pPr>
            <a:r>
              <a:rPr lang="en-GB" sz="1800" b="1" dirty="0">
                <a:latin typeface="Times New Roman" panose="02020603050405020304" pitchFamily="18" charset="0"/>
                <a:ea typeface="Calibri" panose="020F0502020204030204" pitchFamily="34" charset="0"/>
                <a:cs typeface="Times New Roman" panose="02020603050405020304" pitchFamily="18" charset="0"/>
              </a:rPr>
              <a:t>Alternative strategies include:</a:t>
            </a:r>
          </a:p>
          <a:p>
            <a:pPr algn="just">
              <a:lnSpc>
                <a:spcPct val="107000"/>
              </a:lnSpc>
            </a:pPr>
            <a:r>
              <a:rPr lang="en-GB" sz="1800" b="1"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Waiting in Hospital Accident and Emergency Departments with the aim of identifying those displaying drug-seeking behaviour (e.g. those demanding opiates; benzodiazepines; and antipsychotics</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07000"/>
              </a:lnSpc>
              <a:buFont typeface="Symbol" panose="05050102010706020507" pitchFamily="18" charset="2"/>
              <a:buChar char=""/>
            </a:pPr>
            <a:endParaRPr lang="en-GB" sz="1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Waiting outside of pharmacies to engage with those collecting methadone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scripts</a:t>
            </a:r>
          </a:p>
          <a:p>
            <a:pPr marL="342900" lvl="0" indent="-342900" algn="just">
              <a:lnSpc>
                <a:spcPct val="107000"/>
              </a:lnSpc>
              <a:buFont typeface="Symbol" panose="05050102010706020507" pitchFamily="18" charset="2"/>
              <a:buChar char=""/>
            </a:pPr>
            <a:endParaRPr lang="en-GB" sz="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endParaRPr lang="en-GB" sz="1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Approaching people as they visit food banks or Jobcentres </a:t>
            </a:r>
            <a:endParaRPr lang="en-GB"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endParaRPr lang="en-GB" sz="1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Striking up conversations in cafes with those displaying signs of loneliness i.e. somebody nursing a cup of tea for several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hours</a:t>
            </a:r>
          </a:p>
          <a:p>
            <a:pPr marL="342900" lvl="0" indent="-342900" algn="just">
              <a:lnSpc>
                <a:spcPct val="107000"/>
              </a:lnSpc>
              <a:buFont typeface="Symbol" panose="05050102010706020507" pitchFamily="18" charset="2"/>
              <a:buChar char=""/>
            </a:pPr>
            <a:endParaRPr lang="en-GB" sz="1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Befriending single men, or female members of the church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community</a:t>
            </a:r>
          </a:p>
          <a:p>
            <a:pPr marL="342900" lvl="0" indent="-342900" algn="just">
              <a:lnSpc>
                <a:spcPct val="107000"/>
              </a:lnSpc>
              <a:buFont typeface="Symbol" panose="05050102010706020507" pitchFamily="18" charset="2"/>
              <a:buChar char=""/>
            </a:pPr>
            <a:endParaRPr lang="en-GB" sz="1800" b="1"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pPr>
            <a:r>
              <a:rPr lang="en-GB" sz="1800" b="1"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pPr>
            <a:r>
              <a:rPr lang="en-GB"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Information sharing between OCGs may also occur. </a:t>
            </a:r>
            <a:endParaRPr lang="en-GB" sz="1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GB" sz="1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For example, </a:t>
            </a:r>
            <a:r>
              <a:rPr lang="en-GB"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if a repeatedly cuckooed home is unexpectedly unavailable, a suitable replacement may be recommended by non-competing County Lines </a:t>
            </a:r>
            <a:r>
              <a:rPr lang="en-GB" sz="1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operatives</a:t>
            </a:r>
            <a:endParaRPr lang="en-GB"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7920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63851" y="93325"/>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r>
              <a:rPr lang="en-GB" b="1" dirty="0"/>
              <a:t> </a:t>
            </a:r>
            <a:r>
              <a:rPr lang="en-GB" dirty="0" smtClean="0"/>
              <a:t>. </a:t>
            </a:r>
            <a:endParaRPr sz="1400" b="0" i="0" u="none" strike="noStrike" cap="none" dirty="0">
              <a:solidFill>
                <a:schemeClr val="lt1"/>
              </a:solidFill>
              <a:latin typeface="Arial"/>
              <a:ea typeface="Arial"/>
              <a:cs typeface="Arial"/>
              <a:sym typeface="Arial"/>
            </a:endParaRPr>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3"/>
          <p:cNvSpPr/>
          <p:nvPr/>
        </p:nvSpPr>
        <p:spPr>
          <a:xfrm rot="10800000" flipH="1">
            <a:off x="247726" y="660400"/>
            <a:ext cx="6026074" cy="78370"/>
          </a:xfrm>
          <a:prstGeom prst="rect">
            <a:avLst/>
          </a:prstGeom>
          <a:solidFill>
            <a:srgbClr val="002060"/>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3" name="Rectangle 1"/>
          <p:cNvSpPr>
            <a:spLocks noChangeArrowheads="1"/>
          </p:cNvSpPr>
          <p:nvPr/>
        </p:nvSpPr>
        <p:spPr bwMode="auto">
          <a:xfrm>
            <a:off x="446995" y="56838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Google Shape;174;p3"/>
          <p:cNvSpPr txBox="1">
            <a:spLocks/>
          </p:cNvSpPr>
          <p:nvPr/>
        </p:nvSpPr>
        <p:spPr>
          <a:xfrm>
            <a:off x="-3413805" y="-2862272"/>
            <a:ext cx="10058400" cy="3547206"/>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5600"/>
              <a:buFont typeface="Times New Roman"/>
              <a:buNone/>
            </a:pPr>
            <a:r>
              <a:rPr lang="en-GB" sz="3200" b="1" dirty="0" smtClean="0">
                <a:solidFill>
                  <a:schemeClr val="dk1"/>
                </a:solidFill>
                <a:latin typeface="Times New Roman"/>
                <a:cs typeface="Times New Roman"/>
                <a:sym typeface="Times New Roman"/>
              </a:rPr>
              <a:t>‘Relationships’</a:t>
            </a:r>
            <a:endParaRPr lang="en-GB" sz="3200" b="1" dirty="0">
              <a:solidFill>
                <a:schemeClr val="dk1"/>
              </a:solidFill>
            </a:endParaRPr>
          </a:p>
        </p:txBody>
      </p:sp>
      <p:sp>
        <p:nvSpPr>
          <p:cNvPr id="2" name="Rectangle 1"/>
          <p:cNvSpPr/>
          <p:nvPr/>
        </p:nvSpPr>
        <p:spPr>
          <a:xfrm>
            <a:off x="247726" y="979978"/>
            <a:ext cx="11614074" cy="5585825"/>
          </a:xfrm>
          <a:prstGeom prst="rect">
            <a:avLst/>
          </a:prstGeom>
        </p:spPr>
        <p:txBody>
          <a:bodyPr wrap="square">
            <a:spAutoFit/>
          </a:bodyPr>
          <a:lstStyle/>
          <a:p>
            <a:pPr marL="285750" lvl="1" indent="-285750">
              <a:buFont typeface="Arial" panose="020B0604020202020204" pitchFamily="34" charset="0"/>
              <a:buChar char="•"/>
            </a:pPr>
            <a:r>
              <a:rPr lang="en-GB" sz="1800" b="1" dirty="0" smtClean="0">
                <a:latin typeface="Times New Roman" panose="02020603050405020304" pitchFamily="18" charset="0"/>
                <a:cs typeface="Times New Roman" panose="02020603050405020304" pitchFamily="18" charset="0"/>
              </a:rPr>
              <a:t>Cuckooing </a:t>
            </a:r>
            <a:r>
              <a:rPr lang="en-GB" sz="1800" b="1" dirty="0">
                <a:latin typeface="Times New Roman" panose="02020603050405020304" pitchFamily="18" charset="0"/>
                <a:cs typeface="Times New Roman" panose="02020603050405020304" pitchFamily="18" charset="0"/>
              </a:rPr>
              <a:t>often commences with adult </a:t>
            </a:r>
            <a:r>
              <a:rPr lang="en-GB" sz="1800" b="1" dirty="0" smtClean="0">
                <a:latin typeface="Times New Roman" panose="02020603050405020304" pitchFamily="18" charset="0"/>
                <a:cs typeface="Times New Roman" panose="02020603050405020304" pitchFamily="18" charset="0"/>
              </a:rPr>
              <a:t>grooming</a:t>
            </a:r>
          </a:p>
          <a:p>
            <a:pPr marL="285750" lvl="1" indent="-285750">
              <a:buFont typeface="Arial" panose="020B0604020202020204" pitchFamily="34" charset="0"/>
              <a:buChar char="•"/>
            </a:pPr>
            <a:endParaRPr lang="en-GB" sz="1200" b="1" dirty="0" smtClean="0">
              <a:latin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en-GB" sz="1800" b="1" dirty="0" smtClean="0">
                <a:latin typeface="Times New Roman" panose="02020603050405020304" pitchFamily="18" charset="0"/>
                <a:cs typeface="Times New Roman" panose="02020603050405020304" pitchFamily="18" charset="0"/>
              </a:rPr>
              <a:t>Victims </a:t>
            </a:r>
            <a:r>
              <a:rPr lang="en-GB" sz="1800" b="1" dirty="0">
                <a:latin typeface="Times New Roman" panose="02020603050405020304" pitchFamily="18" charset="0"/>
                <a:cs typeface="Times New Roman" panose="02020603050405020304" pitchFamily="18" charset="0"/>
              </a:rPr>
              <a:t>may be approached in a friendly manner, with efforts made to swiftly build trust and </a:t>
            </a:r>
            <a:r>
              <a:rPr lang="en-GB" sz="1800" b="1" dirty="0" smtClean="0">
                <a:latin typeface="Times New Roman" panose="02020603050405020304" pitchFamily="18" charset="0"/>
                <a:cs typeface="Times New Roman" panose="02020603050405020304" pitchFamily="18" charset="0"/>
              </a:rPr>
              <a:t>rapport</a:t>
            </a:r>
          </a:p>
          <a:p>
            <a:endParaRPr lang="en-GB" sz="12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1800" b="1" dirty="0" smtClean="0">
                <a:latin typeface="Times New Roman" panose="02020603050405020304" pitchFamily="18" charset="0"/>
                <a:cs typeface="Times New Roman" panose="02020603050405020304" pitchFamily="18" charset="0"/>
              </a:rPr>
              <a:t>The </a:t>
            </a:r>
            <a:r>
              <a:rPr lang="en-GB" sz="1800" b="1" dirty="0">
                <a:latin typeface="Times New Roman" panose="02020603050405020304" pitchFamily="18" charset="0"/>
                <a:cs typeface="Times New Roman" panose="02020603050405020304" pitchFamily="18" charset="0"/>
              </a:rPr>
              <a:t>complex interpersonal relationship that is formed between victim and the perpetrator is often </a:t>
            </a:r>
            <a:r>
              <a:rPr lang="en-GB" sz="1800" b="1" dirty="0" smtClean="0">
                <a:latin typeface="Times New Roman" panose="02020603050405020304" pitchFamily="18" charset="0"/>
                <a:cs typeface="Times New Roman" panose="02020603050405020304" pitchFamily="18" charset="0"/>
              </a:rPr>
              <a:t>accelerated</a:t>
            </a:r>
          </a:p>
          <a:p>
            <a:r>
              <a:rPr lang="en-GB" sz="1800" b="1" dirty="0">
                <a:latin typeface="Times New Roman" panose="02020603050405020304" pitchFamily="18" charset="0"/>
                <a:cs typeface="Times New Roman" panose="02020603050405020304" pitchFamily="18" charset="0"/>
              </a:rPr>
              <a:t> </a:t>
            </a:r>
            <a:r>
              <a:rPr lang="en-GB" sz="1800" b="1" dirty="0" smtClean="0">
                <a:latin typeface="Times New Roman" panose="02020603050405020304" pitchFamily="18" charset="0"/>
                <a:cs typeface="Times New Roman" panose="02020603050405020304" pitchFamily="18" charset="0"/>
              </a:rPr>
              <a:t>           </a:t>
            </a:r>
            <a:r>
              <a:rPr lang="en-GB" sz="18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GB" sz="1800" b="1" dirty="0" smtClean="0">
                <a:latin typeface="Times New Roman" panose="02020603050405020304" pitchFamily="18" charset="0"/>
                <a:cs typeface="Times New Roman" panose="02020603050405020304" pitchFamily="18" charset="0"/>
              </a:rPr>
              <a:t>particularly </a:t>
            </a:r>
            <a:r>
              <a:rPr lang="en-GB" sz="1800" b="1" dirty="0">
                <a:latin typeface="Times New Roman" panose="02020603050405020304" pitchFamily="18" charset="0"/>
                <a:cs typeface="Times New Roman" panose="02020603050405020304" pitchFamily="18" charset="0"/>
              </a:rPr>
              <a:t>when the victim is neurodivergent, lonely or dependent on drugs and/or </a:t>
            </a:r>
            <a:r>
              <a:rPr lang="en-GB" sz="1800" b="1" dirty="0" smtClean="0">
                <a:latin typeface="Times New Roman" panose="02020603050405020304" pitchFamily="18" charset="0"/>
                <a:cs typeface="Times New Roman" panose="02020603050405020304" pitchFamily="18" charset="0"/>
              </a:rPr>
              <a:t>alcohol</a:t>
            </a:r>
          </a:p>
          <a:p>
            <a:pPr marL="342900" indent="-342900">
              <a:buFont typeface="Arial" panose="020B0604020202020204" pitchFamily="34" charset="0"/>
              <a:buChar char="•"/>
            </a:pPr>
            <a:endParaRPr lang="en-GB" sz="12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1800" b="1" dirty="0" smtClean="0">
                <a:latin typeface="Times New Roman" panose="02020603050405020304" pitchFamily="18" charset="0"/>
                <a:cs typeface="Times New Roman" panose="02020603050405020304" pitchFamily="18" charset="0"/>
              </a:rPr>
              <a:t>Perpetrators </a:t>
            </a:r>
            <a:r>
              <a:rPr lang="en-GB" sz="1800" b="1" dirty="0">
                <a:latin typeface="Times New Roman" panose="02020603050405020304" pitchFamily="18" charset="0"/>
                <a:cs typeface="Times New Roman" panose="02020603050405020304" pitchFamily="18" charset="0"/>
              </a:rPr>
              <a:t>may be charming, and are likely to have honed their manipulation skills over </a:t>
            </a:r>
            <a:r>
              <a:rPr lang="en-GB" sz="1800" b="1" dirty="0" smtClean="0">
                <a:latin typeface="Times New Roman" panose="02020603050405020304" pitchFamily="18" charset="0"/>
                <a:cs typeface="Times New Roman" panose="02020603050405020304" pitchFamily="18" charset="0"/>
              </a:rPr>
              <a:t>time</a:t>
            </a:r>
          </a:p>
          <a:p>
            <a:endParaRPr lang="en-GB" sz="12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b="1" dirty="0" smtClean="0">
                <a:latin typeface="Times New Roman" panose="02020603050405020304" pitchFamily="18" charset="0"/>
                <a:cs typeface="Times New Roman" panose="02020603050405020304" pitchFamily="18" charset="0"/>
              </a:rPr>
              <a:t> Offering </a:t>
            </a:r>
            <a:r>
              <a:rPr lang="en-GB" sz="1800" b="1" dirty="0">
                <a:latin typeface="Times New Roman" panose="02020603050405020304" pitchFamily="18" charset="0"/>
                <a:cs typeface="Times New Roman" panose="02020603050405020304" pitchFamily="18" charset="0"/>
              </a:rPr>
              <a:t>the victim something of interest to them is a dominant strategy of cuckooing </a:t>
            </a:r>
            <a:r>
              <a:rPr lang="en-GB" sz="1800" b="1" dirty="0" smtClean="0">
                <a:latin typeface="Times New Roman" panose="02020603050405020304" pitchFamily="18" charset="0"/>
                <a:cs typeface="Times New Roman" panose="02020603050405020304" pitchFamily="18" charset="0"/>
              </a:rPr>
              <a:t>perpetrators</a:t>
            </a:r>
          </a:p>
          <a:p>
            <a:r>
              <a:rPr lang="en-GB" sz="1800" b="1" dirty="0" smtClean="0">
                <a:latin typeface="Times New Roman" panose="02020603050405020304" pitchFamily="18" charset="0"/>
                <a:cs typeface="Times New Roman" panose="02020603050405020304" pitchFamily="18" charset="0"/>
              </a:rPr>
              <a:t>      E.g. a </a:t>
            </a:r>
            <a:r>
              <a:rPr lang="en-GB" sz="1800" b="1" dirty="0">
                <a:latin typeface="Times New Roman" panose="02020603050405020304" pitchFamily="18" charset="0"/>
                <a:cs typeface="Times New Roman" panose="02020603050405020304" pitchFamily="18" charset="0"/>
              </a:rPr>
              <a:t>romantic relationship, friendship, sex, protection, food, expensive fashion items, an electric scooter, </a:t>
            </a:r>
            <a:endParaRPr lang="en-GB" sz="1800" b="1" dirty="0" smtClean="0">
              <a:latin typeface="Times New Roman" panose="02020603050405020304" pitchFamily="18" charset="0"/>
              <a:cs typeface="Times New Roman" panose="02020603050405020304" pitchFamily="18" charset="0"/>
            </a:endParaRPr>
          </a:p>
          <a:p>
            <a:r>
              <a:rPr lang="en-GB" sz="1800" b="1" dirty="0">
                <a:latin typeface="Times New Roman" panose="02020603050405020304" pitchFamily="18" charset="0"/>
                <a:cs typeface="Times New Roman" panose="02020603050405020304" pitchFamily="18" charset="0"/>
              </a:rPr>
              <a:t> </a:t>
            </a:r>
            <a:r>
              <a:rPr lang="en-GB" sz="1800" b="1" dirty="0" smtClean="0">
                <a:latin typeface="Times New Roman" panose="02020603050405020304" pitchFamily="18" charset="0"/>
                <a:cs typeface="Times New Roman" panose="02020603050405020304" pitchFamily="18" charset="0"/>
              </a:rPr>
              <a:t>     a </a:t>
            </a:r>
            <a:r>
              <a:rPr lang="en-GB" sz="1800" b="1" dirty="0">
                <a:latin typeface="Times New Roman" panose="02020603050405020304" pitchFamily="18" charset="0"/>
                <a:cs typeface="Times New Roman" panose="02020603050405020304" pitchFamily="18" charset="0"/>
              </a:rPr>
              <a:t>designer breed dog, alcohol, money and/or </a:t>
            </a:r>
            <a:r>
              <a:rPr lang="en-GB" sz="1800" b="1" dirty="0" smtClean="0">
                <a:latin typeface="Times New Roman" panose="02020603050405020304" pitchFamily="18" charset="0"/>
                <a:cs typeface="Times New Roman" panose="02020603050405020304" pitchFamily="18" charset="0"/>
              </a:rPr>
              <a:t>drugs</a:t>
            </a:r>
            <a:endParaRPr lang="en-GB" sz="1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b="1" dirty="0" smtClean="0">
                <a:latin typeface="Times New Roman" panose="02020603050405020304" pitchFamily="18" charset="0"/>
                <a:cs typeface="Times New Roman" panose="02020603050405020304" pitchFamily="18" charset="0"/>
              </a:rPr>
              <a:t>In </a:t>
            </a:r>
            <a:r>
              <a:rPr lang="en-GB" sz="1800" b="1" dirty="0">
                <a:latin typeface="Times New Roman" panose="02020603050405020304" pitchFamily="18" charset="0"/>
                <a:cs typeface="Times New Roman" panose="02020603050405020304" pitchFamily="18" charset="0"/>
              </a:rPr>
              <a:t>return, the perpetrator will then request ‘a favour’ – typically, a place to stay for a few days, a place to meet their friends, or the storage of </a:t>
            </a:r>
            <a:r>
              <a:rPr lang="en-GB" sz="1800" b="1" dirty="0" smtClean="0">
                <a:latin typeface="Times New Roman" panose="02020603050405020304" pitchFamily="18" charset="0"/>
                <a:cs typeface="Times New Roman" panose="02020603050405020304" pitchFamily="18" charset="0"/>
              </a:rPr>
              <a:t>items.</a:t>
            </a:r>
          </a:p>
          <a:p>
            <a:pPr marL="285750" indent="-285750">
              <a:buFont typeface="Arial" panose="020B0604020202020204" pitchFamily="34" charset="0"/>
              <a:buChar char="•"/>
            </a:pPr>
            <a:endParaRPr lang="en-GB" sz="12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b="1" dirty="0" smtClean="0">
                <a:latin typeface="Times New Roman" panose="02020603050405020304" pitchFamily="18" charset="0"/>
                <a:cs typeface="Times New Roman" panose="02020603050405020304" pitchFamily="18" charset="0"/>
              </a:rPr>
              <a:t>Some </a:t>
            </a:r>
            <a:r>
              <a:rPr lang="en-GB" sz="1800" b="1" dirty="0">
                <a:latin typeface="Times New Roman" panose="02020603050405020304" pitchFamily="18" charset="0"/>
                <a:cs typeface="Times New Roman" panose="02020603050405020304" pitchFamily="18" charset="0"/>
              </a:rPr>
              <a:t>County Lines operatives are transparent about why they require use of the victim’s property (i.e. to facilitate drug dealing) while others make excuses as to why they require use of the victim’s </a:t>
            </a:r>
            <a:r>
              <a:rPr lang="en-GB" sz="1800" b="1" dirty="0" smtClean="0">
                <a:latin typeface="Times New Roman" panose="02020603050405020304" pitchFamily="18" charset="0"/>
                <a:cs typeface="Times New Roman" panose="02020603050405020304" pitchFamily="18" charset="0"/>
              </a:rPr>
              <a:t>home</a:t>
            </a:r>
          </a:p>
          <a:p>
            <a:endParaRPr lang="en-GB" sz="1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Where victims are aware that their property will be used for criminal </a:t>
            </a:r>
            <a:r>
              <a:rPr lang="en-GB" sz="1800" b="1" dirty="0" smtClean="0">
                <a:latin typeface="Times New Roman" panose="02020603050405020304" pitchFamily="18" charset="0"/>
                <a:cs typeface="Times New Roman" panose="02020603050405020304" pitchFamily="18" charset="0"/>
              </a:rPr>
              <a:t>purposes </a:t>
            </a:r>
            <a:r>
              <a:rPr lang="en-GB" sz="18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GB" sz="1800" b="1" dirty="0" smtClean="0">
                <a:latin typeface="Times New Roman" panose="02020603050405020304" pitchFamily="18" charset="0"/>
                <a:cs typeface="Times New Roman" panose="02020603050405020304" pitchFamily="18" charset="0"/>
              </a:rPr>
              <a:t>negotiation</a:t>
            </a:r>
            <a:endParaRPr lang="en-GB" sz="1800" b="1" dirty="0">
              <a:latin typeface="Times New Roman" panose="02020603050405020304" pitchFamily="18" charset="0"/>
              <a:cs typeface="Times New Roman" panose="02020603050405020304" pitchFamily="18" charset="0"/>
            </a:endParaRPr>
          </a:p>
          <a:p>
            <a:endParaRPr lang="en-GB" sz="1800" b="1" dirty="0">
              <a:latin typeface="Times New Roman" panose="02020603050405020304" pitchFamily="18" charset="0"/>
              <a:cs typeface="Times New Roman" panose="02020603050405020304" pitchFamily="18" charset="0"/>
            </a:endParaRPr>
          </a:p>
          <a:p>
            <a:pPr algn="just">
              <a:lnSpc>
                <a:spcPct val="107000"/>
              </a:lnSpc>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oogle Shape;115;p26"/>
          <p:cNvPicPr preferRelativeResize="0"/>
          <p:nvPr/>
        </p:nvPicPr>
        <p:blipFill rotWithShape="1">
          <a:blip r:embed="rId3">
            <a:alphaModFix amt="17000"/>
          </a:blip>
          <a:srcRect/>
          <a:stretch/>
        </p:blipFill>
        <p:spPr>
          <a:xfrm>
            <a:off x="96586" y="93639"/>
            <a:ext cx="12128205" cy="6472164"/>
          </a:xfrm>
          <a:prstGeom prst="rect">
            <a:avLst/>
          </a:prstGeom>
          <a:noFill/>
          <a:ln>
            <a:solidFill>
              <a:schemeClr val="bg2"/>
            </a:solidFill>
          </a:ln>
        </p:spPr>
      </p:pic>
    </p:spTree>
    <p:extLst>
      <p:ext uri="{BB962C8B-B14F-4D97-AF65-F5344CB8AC3E}">
        <p14:creationId xmlns:p14="http://schemas.microsoft.com/office/powerpoint/2010/main" val="2903964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63851" y="93325"/>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r>
              <a:rPr lang="en-GB" b="1" smtClean="0"/>
              <a:t> </a:t>
            </a:r>
            <a:r>
              <a:rPr lang="en-GB" smtClean="0"/>
              <a:t>. </a:t>
            </a:r>
            <a:endParaRPr sz="1400" b="0" i="0" u="none" strike="noStrike" cap="none" dirty="0">
              <a:solidFill>
                <a:schemeClr val="lt1"/>
              </a:solidFill>
              <a:latin typeface="Arial"/>
              <a:ea typeface="Arial"/>
              <a:cs typeface="Arial"/>
              <a:sym typeface="Arial"/>
            </a:endParaRPr>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3"/>
          <p:cNvSpPr/>
          <p:nvPr/>
        </p:nvSpPr>
        <p:spPr>
          <a:xfrm rot="10800000" flipH="1">
            <a:off x="247726" y="640236"/>
            <a:ext cx="4641774" cy="83664"/>
          </a:xfrm>
          <a:prstGeom prst="rect">
            <a:avLst/>
          </a:prstGeom>
          <a:solidFill>
            <a:srgbClr val="002060"/>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3" name="Rectangle 1"/>
          <p:cNvSpPr>
            <a:spLocks noChangeArrowheads="1"/>
          </p:cNvSpPr>
          <p:nvPr/>
        </p:nvSpPr>
        <p:spPr bwMode="auto">
          <a:xfrm>
            <a:off x="446995" y="56838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Google Shape;174;p3"/>
          <p:cNvSpPr txBox="1">
            <a:spLocks/>
          </p:cNvSpPr>
          <p:nvPr/>
        </p:nvSpPr>
        <p:spPr>
          <a:xfrm>
            <a:off x="-2977014" y="-2894382"/>
            <a:ext cx="10058400" cy="3547206"/>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5600"/>
              <a:buFont typeface="Times New Roman"/>
              <a:buNone/>
            </a:pPr>
            <a:r>
              <a:rPr lang="en-GB" sz="3200" b="1" dirty="0" smtClean="0">
                <a:solidFill>
                  <a:schemeClr val="dk1"/>
                </a:solidFill>
                <a:latin typeface="Times New Roman"/>
                <a:cs typeface="Times New Roman"/>
                <a:sym typeface="Times New Roman"/>
              </a:rPr>
              <a:t>Behind Closed Doors</a:t>
            </a:r>
            <a:endParaRPr lang="en-GB" sz="3200" b="1" dirty="0">
              <a:solidFill>
                <a:schemeClr val="dk1"/>
              </a:solidFill>
            </a:endParaRPr>
          </a:p>
        </p:txBody>
      </p:sp>
      <p:sp>
        <p:nvSpPr>
          <p:cNvPr id="6" name="Rectangle 5"/>
          <p:cNvSpPr/>
          <p:nvPr/>
        </p:nvSpPr>
        <p:spPr>
          <a:xfrm>
            <a:off x="247726" y="1187099"/>
            <a:ext cx="11601374" cy="4911344"/>
          </a:xfrm>
          <a:prstGeom prst="rect">
            <a:avLst/>
          </a:prstGeom>
        </p:spPr>
        <p:txBody>
          <a:bodyPr wrap="square">
            <a:spAutoFit/>
          </a:bodyPr>
          <a:lstStyle/>
          <a:p>
            <a:pPr marL="285750" indent="-285750" algn="just">
              <a:lnSpc>
                <a:spcPct val="107000"/>
              </a:lnSpc>
              <a:buFont typeface="Arial" panose="020B0604020202020204" pitchFamily="34" charset="0"/>
              <a:buChar char="•"/>
            </a:pPr>
            <a:r>
              <a:rPr lang="en-GB" sz="1700" b="1" dirty="0">
                <a:latin typeface="Times New Roman" panose="02020603050405020304" pitchFamily="18" charset="0"/>
                <a:ea typeface="Calibri" panose="020F0502020204030204" pitchFamily="34" charset="0"/>
                <a:cs typeface="Times New Roman" panose="02020603050405020304" pitchFamily="18" charset="0"/>
              </a:rPr>
              <a:t>Once a perpetrator has gained access to a property, the relationship between the victim and the perpetrator often deteriorates rapidly, although this is not always the </a:t>
            </a:r>
            <a:r>
              <a:rPr lang="en-GB" sz="1700" b="1" dirty="0" smtClean="0">
                <a:latin typeface="Times New Roman" panose="02020603050405020304" pitchFamily="18" charset="0"/>
                <a:ea typeface="Calibri" panose="020F0502020204030204" pitchFamily="34" charset="0"/>
                <a:cs typeface="Times New Roman" panose="02020603050405020304" pitchFamily="18" charset="0"/>
              </a:rPr>
              <a:t>case</a:t>
            </a:r>
          </a:p>
          <a:p>
            <a:pPr algn="just">
              <a:lnSpc>
                <a:spcPct val="107000"/>
              </a:lnSpc>
            </a:pPr>
            <a:endParaRPr lang="en-GB" sz="1700" b="1"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GB" sz="1700" b="1" dirty="0" smtClean="0">
                <a:latin typeface="Times New Roman" panose="02020603050405020304" pitchFamily="18" charset="0"/>
                <a:ea typeface="Calibri" panose="020F0502020204030204" pitchFamily="34" charset="0"/>
                <a:cs typeface="Times New Roman" panose="02020603050405020304" pitchFamily="18" charset="0"/>
              </a:rPr>
              <a:t>Some </a:t>
            </a:r>
            <a:r>
              <a:rPr lang="en-GB" sz="1700" b="1" dirty="0">
                <a:latin typeface="Times New Roman" panose="02020603050405020304" pitchFamily="18" charset="0"/>
                <a:ea typeface="Calibri" panose="020F0502020204030204" pitchFamily="34" charset="0"/>
                <a:cs typeface="Times New Roman" panose="02020603050405020304" pitchFamily="18" charset="0"/>
              </a:rPr>
              <a:t>victims are unaware that they are being exploited, and believe that the perpetrator(s) is their ‘mate’ </a:t>
            </a:r>
            <a:endParaRPr lang="en-GB" sz="17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GB" sz="1700" b="1" dirty="0">
                <a:latin typeface="Times New Roman" panose="02020603050405020304" pitchFamily="18" charset="0"/>
                <a:ea typeface="Calibri" panose="020F0502020204030204" pitchFamily="34" charset="0"/>
                <a:cs typeface="Times New Roman" panose="02020603050405020304" pitchFamily="18" charset="0"/>
              </a:rPr>
              <a:t> </a:t>
            </a:r>
            <a:r>
              <a:rPr lang="en-GB" sz="17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700" b="1"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GB" sz="1700" b="1" dirty="0" smtClean="0">
                <a:latin typeface="Times New Roman" panose="02020603050405020304" pitchFamily="18" charset="0"/>
                <a:ea typeface="Calibri" panose="020F0502020204030204" pitchFamily="34" charset="0"/>
                <a:cs typeface="Times New Roman" panose="02020603050405020304" pitchFamily="18" charset="0"/>
              </a:rPr>
              <a:t>reluctant </a:t>
            </a:r>
            <a:r>
              <a:rPr lang="en-GB" sz="1700" b="1" dirty="0">
                <a:latin typeface="Times New Roman" panose="02020603050405020304" pitchFamily="18" charset="0"/>
                <a:ea typeface="Calibri" panose="020F0502020204030204" pitchFamily="34" charset="0"/>
                <a:cs typeface="Times New Roman" panose="02020603050405020304" pitchFamily="18" charset="0"/>
              </a:rPr>
              <a:t>to engage with police and safeguarding agencies due to feelings of loyalty to the </a:t>
            </a:r>
            <a:r>
              <a:rPr lang="en-GB" sz="1700" b="1" dirty="0" smtClean="0">
                <a:latin typeface="Times New Roman" panose="02020603050405020304" pitchFamily="18" charset="0"/>
                <a:ea typeface="Calibri" panose="020F0502020204030204" pitchFamily="34" charset="0"/>
                <a:cs typeface="Times New Roman" panose="02020603050405020304" pitchFamily="18" charset="0"/>
              </a:rPr>
              <a:t>perpetrator</a:t>
            </a:r>
          </a:p>
          <a:p>
            <a:pPr algn="just">
              <a:lnSpc>
                <a:spcPct val="107000"/>
              </a:lnSpc>
            </a:pPr>
            <a:r>
              <a:rPr lang="en-GB" sz="1700" b="1"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 </a:t>
            </a:r>
            <a:r>
              <a:rPr lang="en-GB" sz="1700" b="1" dirty="0" smtClean="0">
                <a:latin typeface="Times New Roman" panose="02020603050405020304" pitchFamily="18" charset="0"/>
                <a:ea typeface="Calibri" panose="020F0502020204030204" pitchFamily="34" charset="0"/>
                <a:cs typeface="Times New Roman" panose="02020603050405020304" pitchFamily="18" charset="0"/>
              </a:rPr>
              <a:t>There </a:t>
            </a:r>
            <a:r>
              <a:rPr lang="en-GB" sz="1700" b="1" dirty="0">
                <a:latin typeface="Times New Roman" panose="02020603050405020304" pitchFamily="18" charset="0"/>
                <a:ea typeface="Calibri" panose="020F0502020204030204" pitchFamily="34" charset="0"/>
                <a:cs typeface="Times New Roman" panose="02020603050405020304" pitchFamily="18" charset="0"/>
              </a:rPr>
              <a:t>is some evidence to suggest that young people and female perpetrators have acted as cordial </a:t>
            </a:r>
            <a:r>
              <a:rPr lang="en-GB" sz="1700" b="1" dirty="0" smtClean="0">
                <a:latin typeface="Times New Roman" panose="02020603050405020304" pitchFamily="18" charset="0"/>
                <a:ea typeface="Calibri" panose="020F0502020204030204" pitchFamily="34" charset="0"/>
                <a:cs typeface="Times New Roman" panose="02020603050405020304" pitchFamily="18" charset="0"/>
              </a:rPr>
              <a:t>houseguests</a:t>
            </a:r>
            <a:endParaRPr lang="en-GB" sz="1700" b="1" dirty="0">
              <a:latin typeface="Times New Roman" panose="02020603050405020304" pitchFamily="18" charset="0"/>
              <a:ea typeface="Calibri" panose="020F0502020204030204" pitchFamily="34" charset="0"/>
              <a:cs typeface="Times New Roman" panose="02020603050405020304" pitchFamily="18" charset="0"/>
            </a:endParaRPr>
          </a:p>
          <a:p>
            <a:endParaRPr lang="en-GB" sz="17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700" b="1" dirty="0" smtClean="0">
                <a:latin typeface="Times New Roman" panose="02020603050405020304" pitchFamily="18" charset="0"/>
                <a:cs typeface="Times New Roman" panose="02020603050405020304" pitchFamily="18" charset="0"/>
              </a:rPr>
              <a:t>For </a:t>
            </a:r>
            <a:r>
              <a:rPr lang="en-GB" sz="1700" b="1" dirty="0">
                <a:latin typeface="Times New Roman" panose="02020603050405020304" pitchFamily="18" charset="0"/>
                <a:cs typeface="Times New Roman" panose="02020603050405020304" pitchFamily="18" charset="0"/>
              </a:rPr>
              <a:t>other victims, the ‘benefits’ offered by the perpetrator swiftly begin to reduce over time and may be terminated </a:t>
            </a:r>
            <a:r>
              <a:rPr lang="en-GB" sz="1700" b="1" dirty="0" smtClean="0">
                <a:latin typeface="Times New Roman" panose="02020603050405020304" pitchFamily="18" charset="0"/>
                <a:cs typeface="Times New Roman" panose="02020603050405020304" pitchFamily="18" charset="0"/>
              </a:rPr>
              <a:t>entirely</a:t>
            </a:r>
          </a:p>
          <a:p>
            <a:endParaRPr lang="en-GB" sz="17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700" b="1" dirty="0" smtClean="0">
                <a:latin typeface="Times New Roman" panose="02020603050405020304" pitchFamily="18" charset="0"/>
                <a:cs typeface="Times New Roman" panose="02020603050405020304" pitchFamily="18" charset="0"/>
              </a:rPr>
              <a:t>For </a:t>
            </a:r>
            <a:r>
              <a:rPr lang="en-GB" sz="1700" b="1" dirty="0">
                <a:latin typeface="Times New Roman" panose="02020603050405020304" pitchFamily="18" charset="0"/>
                <a:cs typeface="Times New Roman" panose="02020603050405020304" pitchFamily="18" charset="0"/>
              </a:rPr>
              <a:t>those unaware that the perpetrator is a member of an OCG the takeover of their home can be particularly </a:t>
            </a:r>
            <a:r>
              <a:rPr lang="en-GB" sz="1700" b="1" dirty="0" smtClean="0">
                <a:latin typeface="Times New Roman" panose="02020603050405020304" pitchFamily="18" charset="0"/>
                <a:cs typeface="Times New Roman" panose="02020603050405020304" pitchFamily="18" charset="0"/>
              </a:rPr>
              <a:t>distressing</a:t>
            </a:r>
            <a:endParaRPr lang="en-GB" sz="1700" b="1" dirty="0">
              <a:latin typeface="Times New Roman" panose="02020603050405020304" pitchFamily="18" charset="0"/>
              <a:cs typeface="Times New Roman" panose="02020603050405020304" pitchFamily="18" charset="0"/>
            </a:endParaRPr>
          </a:p>
          <a:p>
            <a:r>
              <a:rPr lang="en-GB" sz="1700" b="1"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GB" sz="1700" b="1" dirty="0">
                <a:latin typeface="Times New Roman" panose="02020603050405020304" pitchFamily="18" charset="0"/>
                <a:cs typeface="Times New Roman" panose="02020603050405020304" pitchFamily="18" charset="0"/>
              </a:rPr>
              <a:t>For the majority of victims, feelings of betrayal, confusion, shame, anger and fear </a:t>
            </a:r>
            <a:r>
              <a:rPr lang="en-GB" sz="1700" b="1" dirty="0" smtClean="0">
                <a:latin typeface="Times New Roman" panose="02020603050405020304" pitchFamily="18" charset="0"/>
                <a:cs typeface="Times New Roman" panose="02020603050405020304" pitchFamily="18" charset="0"/>
              </a:rPr>
              <a:t>prevail</a:t>
            </a:r>
          </a:p>
          <a:p>
            <a:r>
              <a:rPr lang="en-GB" sz="1700" b="1" dirty="0">
                <a:latin typeface="Times New Roman" panose="02020603050405020304" pitchFamily="18" charset="0"/>
                <a:cs typeface="Times New Roman" panose="02020603050405020304" pitchFamily="18" charset="0"/>
              </a:rPr>
              <a:t> </a:t>
            </a:r>
            <a:r>
              <a:rPr lang="en-GB" sz="1700" b="1" dirty="0" smtClean="0">
                <a:latin typeface="Times New Roman" panose="02020603050405020304" pitchFamily="18" charset="0"/>
                <a:cs typeface="Times New Roman" panose="02020603050405020304" pitchFamily="18" charset="0"/>
              </a:rPr>
              <a:t>                 </a:t>
            </a:r>
            <a:r>
              <a:rPr lang="en-GB" sz="17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GB" sz="1700" b="1" dirty="0" smtClean="0">
                <a:latin typeface="Times New Roman" panose="02020603050405020304" pitchFamily="18" charset="0"/>
                <a:cs typeface="Times New Roman" panose="02020603050405020304" pitchFamily="18" charset="0"/>
              </a:rPr>
              <a:t>exacerbated </a:t>
            </a:r>
            <a:r>
              <a:rPr lang="en-GB" sz="1700" b="1" dirty="0">
                <a:latin typeface="Times New Roman" panose="02020603050405020304" pitchFamily="18" charset="0"/>
                <a:cs typeface="Times New Roman" panose="02020603050405020304" pitchFamily="18" charset="0"/>
              </a:rPr>
              <a:t>by the intimidation, (death) threats and violence that is initiated when victims ask the </a:t>
            </a:r>
            <a:r>
              <a:rPr lang="en-GB" sz="1700" b="1" dirty="0" smtClean="0">
                <a:latin typeface="Times New Roman" panose="02020603050405020304" pitchFamily="18" charset="0"/>
                <a:cs typeface="Times New Roman" panose="02020603050405020304" pitchFamily="18" charset="0"/>
              </a:rPr>
              <a:t> </a:t>
            </a:r>
          </a:p>
          <a:p>
            <a:r>
              <a:rPr lang="en-GB" sz="1700" b="1" dirty="0">
                <a:latin typeface="Times New Roman" panose="02020603050405020304" pitchFamily="18" charset="0"/>
                <a:cs typeface="Times New Roman" panose="02020603050405020304" pitchFamily="18" charset="0"/>
              </a:rPr>
              <a:t> </a:t>
            </a:r>
            <a:r>
              <a:rPr lang="en-GB" sz="1700" b="1" dirty="0" smtClean="0">
                <a:latin typeface="Times New Roman" panose="02020603050405020304" pitchFamily="18" charset="0"/>
                <a:cs typeface="Times New Roman" panose="02020603050405020304" pitchFamily="18" charset="0"/>
              </a:rPr>
              <a:t>                      perpetrator(s</a:t>
            </a:r>
            <a:r>
              <a:rPr lang="en-GB" sz="1700" b="1" dirty="0">
                <a:latin typeface="Times New Roman" panose="02020603050405020304" pitchFamily="18" charset="0"/>
                <a:cs typeface="Times New Roman" panose="02020603050405020304" pitchFamily="18" charset="0"/>
              </a:rPr>
              <a:t>) </a:t>
            </a:r>
            <a:r>
              <a:rPr lang="en-GB" sz="1700" b="1" dirty="0" smtClean="0">
                <a:latin typeface="Times New Roman" panose="02020603050405020304" pitchFamily="18" charset="0"/>
                <a:cs typeface="Times New Roman" panose="02020603050405020304" pitchFamily="18" charset="0"/>
              </a:rPr>
              <a:t>to cease </a:t>
            </a:r>
            <a:r>
              <a:rPr lang="en-GB" sz="1700" b="1" dirty="0">
                <a:latin typeface="Times New Roman" panose="02020603050405020304" pitchFamily="18" charset="0"/>
                <a:cs typeface="Times New Roman" panose="02020603050405020304" pitchFamily="18" charset="0"/>
              </a:rPr>
              <a:t>dealing or leave their </a:t>
            </a:r>
            <a:r>
              <a:rPr lang="en-GB" sz="1700" b="1" dirty="0" smtClean="0">
                <a:latin typeface="Times New Roman" panose="02020603050405020304" pitchFamily="18" charset="0"/>
                <a:cs typeface="Times New Roman" panose="02020603050405020304" pitchFamily="18" charset="0"/>
              </a:rPr>
              <a:t>home</a:t>
            </a:r>
          </a:p>
          <a:p>
            <a:endParaRPr lang="en-GB" sz="17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700" b="1" dirty="0">
                <a:latin typeface="Times New Roman" panose="02020603050405020304" pitchFamily="18" charset="0"/>
                <a:cs typeface="Times New Roman" panose="02020603050405020304" pitchFamily="18" charset="0"/>
              </a:rPr>
              <a:t>D</a:t>
            </a:r>
            <a:r>
              <a:rPr lang="en-GB" sz="1700" b="1" dirty="0" smtClean="0">
                <a:latin typeface="Times New Roman" panose="02020603050405020304" pitchFamily="18" charset="0"/>
                <a:cs typeface="Times New Roman" panose="02020603050405020304" pitchFamily="18" charset="0"/>
              </a:rPr>
              <a:t>ebt bondage </a:t>
            </a:r>
            <a:endParaRPr lang="en-GB" sz="17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Google Shape;115;p26"/>
          <p:cNvPicPr preferRelativeResize="0"/>
          <p:nvPr/>
        </p:nvPicPr>
        <p:blipFill rotWithShape="1">
          <a:blip r:embed="rId3">
            <a:alphaModFix amt="17000"/>
          </a:blip>
          <a:srcRect/>
          <a:stretch/>
        </p:blipFill>
        <p:spPr>
          <a:xfrm>
            <a:off x="63795" y="82796"/>
            <a:ext cx="12128205" cy="6472164"/>
          </a:xfrm>
          <a:prstGeom prst="rect">
            <a:avLst/>
          </a:prstGeom>
          <a:noFill/>
          <a:ln>
            <a:solidFill>
              <a:schemeClr val="bg2"/>
            </a:solidFill>
          </a:ln>
        </p:spPr>
      </p:pic>
    </p:spTree>
    <p:extLst>
      <p:ext uri="{BB962C8B-B14F-4D97-AF65-F5344CB8AC3E}">
        <p14:creationId xmlns:p14="http://schemas.microsoft.com/office/powerpoint/2010/main" val="29784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63851" y="75102"/>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r>
              <a:rPr lang="en-GB" b="1" dirty="0" smtClean="0"/>
              <a:t> </a:t>
            </a:r>
            <a:r>
              <a:rPr lang="en-GB" dirty="0" smtClean="0"/>
              <a:t>. </a:t>
            </a:r>
            <a:endParaRPr sz="1400" b="0" i="0" u="none" strike="noStrike" cap="none" dirty="0">
              <a:solidFill>
                <a:schemeClr val="lt1"/>
              </a:solidFill>
              <a:latin typeface="Arial"/>
              <a:ea typeface="Arial"/>
              <a:cs typeface="Arial"/>
              <a:sym typeface="Arial"/>
            </a:endParaRPr>
          </a:p>
        </p:txBody>
      </p:sp>
      <p:sp>
        <p:nvSpPr>
          <p:cNvPr id="19" name="Right Triangle 18"/>
          <p:cNvSpPr/>
          <p:nvPr/>
        </p:nvSpPr>
        <p:spPr>
          <a:xfrm rot="16200000" flipV="1">
            <a:off x="276975" y="-103620"/>
            <a:ext cx="6407810" cy="6834058"/>
          </a:xfrm>
          <a:prstGeom prst="rtTriangle">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3"/>
          <p:cNvSpPr/>
          <p:nvPr/>
        </p:nvSpPr>
        <p:spPr>
          <a:xfrm rot="10800000" flipH="1">
            <a:off x="247726" y="674765"/>
            <a:ext cx="2941658" cy="64006"/>
          </a:xfrm>
          <a:prstGeom prst="rect">
            <a:avLst/>
          </a:prstGeom>
          <a:solidFill>
            <a:srgbClr val="002060"/>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3" name="Rectangle 1"/>
          <p:cNvSpPr>
            <a:spLocks noChangeArrowheads="1"/>
          </p:cNvSpPr>
          <p:nvPr/>
        </p:nvSpPr>
        <p:spPr bwMode="auto">
          <a:xfrm>
            <a:off x="446995" y="56838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Google Shape;174;p3"/>
          <p:cNvSpPr txBox="1">
            <a:spLocks/>
          </p:cNvSpPr>
          <p:nvPr/>
        </p:nvSpPr>
        <p:spPr>
          <a:xfrm>
            <a:off x="-3628712" y="-2885142"/>
            <a:ext cx="10058400" cy="357477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5600"/>
              <a:buFont typeface="Times New Roman"/>
              <a:buNone/>
            </a:pPr>
            <a:r>
              <a:rPr lang="en-GB" sz="3200" b="1" dirty="0" smtClean="0">
                <a:solidFill>
                  <a:schemeClr val="dk1"/>
                </a:solidFill>
                <a:latin typeface="Times New Roman"/>
                <a:cs typeface="Times New Roman"/>
                <a:sym typeface="Times New Roman"/>
              </a:rPr>
              <a:t>Forced Entry</a:t>
            </a:r>
            <a:endParaRPr lang="en-GB" sz="3200" b="1" dirty="0">
              <a:solidFill>
                <a:schemeClr val="dk1"/>
              </a:solidFill>
            </a:endParaRPr>
          </a:p>
        </p:txBody>
      </p:sp>
      <p:sp>
        <p:nvSpPr>
          <p:cNvPr id="6" name="Rectangle 1"/>
          <p:cNvSpPr>
            <a:spLocks noChangeArrowheads="1"/>
          </p:cNvSpPr>
          <p:nvPr/>
        </p:nvSpPr>
        <p:spPr bwMode="auto">
          <a:xfrm>
            <a:off x="3050858" y="3585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ight Triangle 13"/>
          <p:cNvSpPr/>
          <p:nvPr/>
        </p:nvSpPr>
        <p:spPr>
          <a:xfrm rot="16200000">
            <a:off x="14438472" y="8005001"/>
            <a:ext cx="4754980" cy="2981375"/>
          </a:xfrm>
          <a:prstGeom prst="rtTriangle">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22313" y="1144464"/>
            <a:ext cx="7284003" cy="4834144"/>
          </a:xfrm>
          <a:prstGeom prst="rect">
            <a:avLst/>
          </a:prstGeom>
        </p:spPr>
        <p:txBody>
          <a:bodyPr wrap="square">
            <a:spAutoFit/>
          </a:bodyPr>
          <a:lstStyle/>
          <a:p>
            <a:pPr algn="just">
              <a:lnSpc>
                <a:spcPct val="107000"/>
              </a:lnSpc>
            </a:pP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Forcing </a:t>
            </a:r>
            <a:r>
              <a:rPr lang="en-GB" sz="1800" b="1" dirty="0">
                <a:latin typeface="Times New Roman" panose="02020603050405020304" pitchFamily="18" charset="0"/>
                <a:ea typeface="Calibri" panose="020F0502020204030204" pitchFamily="34" charset="0"/>
                <a:cs typeface="Times New Roman" panose="02020603050405020304" pitchFamily="18" charset="0"/>
              </a:rPr>
              <a:t>entry to a property is not a preferred method for County Lines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operatives</a:t>
            </a:r>
          </a:p>
          <a:p>
            <a:pPr algn="just">
              <a:lnSpc>
                <a:spcPct val="107000"/>
              </a:lnSpc>
            </a:pPr>
            <a:endParaRPr lang="en-GB" sz="1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Where </a:t>
            </a:r>
            <a:r>
              <a:rPr lang="en-GB" sz="1800" b="1" dirty="0">
                <a:latin typeface="Times New Roman" panose="02020603050405020304" pitchFamily="18" charset="0"/>
                <a:ea typeface="Calibri" panose="020F0502020204030204" pitchFamily="34" charset="0"/>
                <a:cs typeface="Times New Roman" panose="02020603050405020304" pitchFamily="18" charset="0"/>
              </a:rPr>
              <a:t>this does occur, the threat or use of violence is customary, and the property is likely to</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endParaRPr lang="en-GB" sz="1800" b="1" dirty="0">
              <a:latin typeface="Times New Roman" panose="02020603050405020304" pitchFamily="18" charset="0"/>
              <a:ea typeface="Calibri" panose="020F0502020204030204" pitchFamily="34" charset="0"/>
              <a:cs typeface="Times New Roman" panose="02020603050405020304" pitchFamily="18" charset="0"/>
            </a:endParaRPr>
          </a:p>
          <a:p>
            <a:pPr marL="901700" lvl="0" indent="-368300" algn="just">
              <a:lnSpc>
                <a:spcPct val="107000"/>
              </a:lnSpc>
              <a:buFont typeface="+mj-lt"/>
              <a:buAutoNum type="alphaLcParenR"/>
            </a:pPr>
            <a:r>
              <a:rPr lang="en-GB" sz="1800" b="1" dirty="0">
                <a:latin typeface="Times New Roman" panose="02020603050405020304" pitchFamily="18" charset="0"/>
                <a:ea typeface="Calibri" panose="020F0502020204030204" pitchFamily="34" charset="0"/>
                <a:cs typeface="Times New Roman" panose="02020603050405020304" pitchFamily="18" charset="0"/>
              </a:rPr>
              <a:t>be the home of an individual that is already known to the perpetrator - either because of previous contact or because they or one of their relatives owe the OCG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money</a:t>
            </a:r>
          </a:p>
          <a:p>
            <a:pPr marL="901700" lvl="0" indent="-368300" algn="just">
              <a:lnSpc>
                <a:spcPct val="107000"/>
              </a:lnSpc>
            </a:pPr>
            <a:endParaRPr lang="en-GB" sz="1800" b="1" dirty="0">
              <a:latin typeface="Times New Roman" panose="02020603050405020304" pitchFamily="18" charset="0"/>
              <a:ea typeface="Calibri" panose="020F0502020204030204" pitchFamily="34" charset="0"/>
              <a:cs typeface="Times New Roman" panose="02020603050405020304" pitchFamily="18" charset="0"/>
            </a:endParaRPr>
          </a:p>
          <a:p>
            <a:pPr marL="901700" lvl="0" indent="-368300" algn="just">
              <a:lnSpc>
                <a:spcPct val="107000"/>
              </a:lnSpc>
              <a:buFont typeface="+mj-lt"/>
              <a:buAutoNum type="alphaLcParenR"/>
            </a:pPr>
            <a:r>
              <a:rPr lang="en-GB" sz="1800" b="1" dirty="0">
                <a:latin typeface="Times New Roman" panose="02020603050405020304" pitchFamily="18" charset="0"/>
                <a:ea typeface="Calibri" panose="020F0502020204030204" pitchFamily="34" charset="0"/>
                <a:cs typeface="Times New Roman" panose="02020603050405020304" pitchFamily="18" charset="0"/>
              </a:rPr>
              <a:t>be known to OCGs as an address that is used by a registered social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landlord to </a:t>
            </a:r>
            <a:r>
              <a:rPr lang="en-GB" sz="1800" b="1" dirty="0">
                <a:latin typeface="Times New Roman" panose="02020603050405020304" pitchFamily="18" charset="0"/>
                <a:ea typeface="Calibri" panose="020F0502020204030204" pitchFamily="34" charset="0"/>
                <a:cs typeface="Times New Roman" panose="02020603050405020304" pitchFamily="18" charset="0"/>
              </a:rPr>
              <a:t>house a vulnerable person. The victim may be tailgated when they enter their property</a:t>
            </a:r>
          </a:p>
          <a:p>
            <a:pPr algn="just">
              <a:lnSpc>
                <a:spcPct val="107000"/>
              </a:lnSpc>
            </a:pPr>
            <a:r>
              <a:rPr lang="en-GB" sz="1800" b="1"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r>
              <a:rPr lang="en-GB" sz="1800" b="1" dirty="0">
                <a:latin typeface="Times New Roman" panose="02020603050405020304" pitchFamily="18" charset="0"/>
                <a:ea typeface="Calibri" panose="020F0502020204030204" pitchFamily="34" charset="0"/>
                <a:cs typeface="Times New Roman" panose="02020603050405020304" pitchFamily="18" charset="0"/>
              </a:rPr>
              <a:t>Data confirm that cuckooing perpetrators have also taken-over victim’s back gardens via forcing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entry</a:t>
            </a:r>
            <a:endParaRPr lang="en-GB" sz="18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6" name="Picture 2" descr="8,976 Broken Front Door Royalty-Free Images, Stock Photos &amp; Pictures |  Shutter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724" y="3352800"/>
            <a:ext cx="3985127" cy="318093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Broken Window? Here's What To Do | Plan-it Windo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4724" y="115227"/>
            <a:ext cx="4005235" cy="333880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713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63851" y="75102"/>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r>
              <a:rPr lang="en-GB" b="1" dirty="0" smtClean="0"/>
              <a:t> </a:t>
            </a:r>
            <a:r>
              <a:rPr lang="en-GB" dirty="0" smtClean="0"/>
              <a:t>. </a:t>
            </a:r>
            <a:endParaRPr sz="1400" b="0" i="0" u="none" strike="noStrike" cap="none" dirty="0">
              <a:solidFill>
                <a:schemeClr val="lt1"/>
              </a:solidFill>
              <a:latin typeface="Arial"/>
              <a:ea typeface="Arial"/>
              <a:cs typeface="Arial"/>
              <a:sym typeface="Arial"/>
            </a:endParaRPr>
          </a:p>
        </p:txBody>
      </p:sp>
      <p:sp>
        <p:nvSpPr>
          <p:cNvPr id="19" name="Right Triangle 18"/>
          <p:cNvSpPr/>
          <p:nvPr/>
        </p:nvSpPr>
        <p:spPr>
          <a:xfrm rot="16200000" flipV="1">
            <a:off x="2242541" y="-2069188"/>
            <a:ext cx="6437267" cy="10794649"/>
          </a:xfrm>
          <a:prstGeom prst="rtTriangle">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3"/>
          <p:cNvSpPr/>
          <p:nvPr/>
        </p:nvSpPr>
        <p:spPr>
          <a:xfrm rot="10800000" flipH="1" flipV="1">
            <a:off x="247726" y="673101"/>
            <a:ext cx="3435274" cy="88900"/>
          </a:xfrm>
          <a:prstGeom prst="rect">
            <a:avLst/>
          </a:prstGeom>
          <a:solidFill>
            <a:srgbClr val="002060"/>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3" name="Rectangle 1"/>
          <p:cNvSpPr>
            <a:spLocks noChangeArrowheads="1"/>
          </p:cNvSpPr>
          <p:nvPr/>
        </p:nvSpPr>
        <p:spPr bwMode="auto">
          <a:xfrm>
            <a:off x="446995" y="56838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Google Shape;174;p3"/>
          <p:cNvSpPr txBox="1">
            <a:spLocks/>
          </p:cNvSpPr>
          <p:nvPr/>
        </p:nvSpPr>
        <p:spPr>
          <a:xfrm>
            <a:off x="-3209045" y="-2879895"/>
            <a:ext cx="10058400" cy="357477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5600"/>
              <a:buFont typeface="Times New Roman"/>
              <a:buNone/>
            </a:pPr>
            <a:r>
              <a:rPr lang="en-GB" sz="3200" b="1" dirty="0" smtClean="0">
                <a:solidFill>
                  <a:schemeClr val="dk1"/>
                </a:solidFill>
                <a:latin typeface="Times New Roman"/>
                <a:cs typeface="Times New Roman"/>
                <a:sym typeface="Times New Roman"/>
              </a:rPr>
              <a:t>Covert Cuckooing</a:t>
            </a:r>
            <a:endParaRPr lang="en-GB" sz="3200" b="1" dirty="0">
              <a:solidFill>
                <a:schemeClr val="dk1"/>
              </a:solidFill>
            </a:endParaRPr>
          </a:p>
        </p:txBody>
      </p:sp>
      <p:sp>
        <p:nvSpPr>
          <p:cNvPr id="6" name="Rectangle 1"/>
          <p:cNvSpPr>
            <a:spLocks noChangeArrowheads="1"/>
          </p:cNvSpPr>
          <p:nvPr/>
        </p:nvSpPr>
        <p:spPr bwMode="auto">
          <a:xfrm>
            <a:off x="3050858" y="3585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ight Triangle 13"/>
          <p:cNvSpPr/>
          <p:nvPr/>
        </p:nvSpPr>
        <p:spPr>
          <a:xfrm rot="16200000">
            <a:off x="14438472" y="8005001"/>
            <a:ext cx="4754980" cy="2981375"/>
          </a:xfrm>
          <a:prstGeom prst="rtTriangle">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23510" y="1272030"/>
            <a:ext cx="11296574" cy="4708981"/>
          </a:xfrm>
          <a:prstGeom prst="rect">
            <a:avLst/>
          </a:prstGeom>
        </p:spPr>
        <p:txBody>
          <a:bodyPr wrap="square">
            <a:spAutoFit/>
          </a:bodyPr>
          <a:lstStyle/>
          <a:p>
            <a:r>
              <a:rPr lang="en-GB" sz="2000" b="1" dirty="0">
                <a:latin typeface="Times New Roman" panose="02020603050405020304" pitchFamily="18" charset="0"/>
                <a:cs typeface="Times New Roman" panose="02020603050405020304" pitchFamily="18" charset="0"/>
              </a:rPr>
              <a:t>The behaviour of perpetrators when they occupy a property seemingly reflects the level of ‘professionalism’ of the </a:t>
            </a:r>
            <a:r>
              <a:rPr lang="en-GB" sz="2000" b="1" dirty="0" smtClean="0">
                <a:latin typeface="Times New Roman" panose="02020603050405020304" pitchFamily="18" charset="0"/>
                <a:cs typeface="Times New Roman" panose="02020603050405020304" pitchFamily="18" charset="0"/>
              </a:rPr>
              <a:t>OCG</a:t>
            </a:r>
            <a:endParaRPr lang="en-GB" sz="2000" b="1" dirty="0">
              <a:latin typeface="Times New Roman" panose="02020603050405020304" pitchFamily="18" charset="0"/>
              <a:cs typeface="Times New Roman" panose="02020603050405020304" pitchFamily="18" charset="0"/>
            </a:endParaRPr>
          </a:p>
          <a:p>
            <a:r>
              <a:rPr lang="en-GB" sz="2000" b="1" dirty="0">
                <a:latin typeface="Times New Roman" panose="02020603050405020304" pitchFamily="18" charset="0"/>
                <a:cs typeface="Times New Roman" panose="02020603050405020304" pitchFamily="18" charset="0"/>
              </a:rPr>
              <a:t>  </a:t>
            </a:r>
          </a:p>
          <a:p>
            <a:r>
              <a:rPr lang="en-GB" sz="2000" b="1" dirty="0">
                <a:latin typeface="Times New Roman" panose="02020603050405020304" pitchFamily="18" charset="0"/>
                <a:cs typeface="Times New Roman" panose="02020603050405020304" pitchFamily="18" charset="0"/>
              </a:rPr>
              <a:t>Discretion is paramount for those working for astute OCGs  – they deliberately avoid drawing attention to themselves by coming and going quietly, and/or dealing in alternative locations (e.g. woods, parks, cars</a:t>
            </a:r>
            <a:r>
              <a:rPr lang="en-GB" sz="2000" b="1" dirty="0" smtClean="0">
                <a:latin typeface="Times New Roman" panose="02020603050405020304" pitchFamily="18" charset="0"/>
                <a:cs typeface="Times New Roman" panose="02020603050405020304" pitchFamily="18" charset="0"/>
              </a:rPr>
              <a:t>)</a:t>
            </a:r>
          </a:p>
          <a:p>
            <a:endParaRPr lang="en-GB" sz="2000" b="1" dirty="0">
              <a:latin typeface="Times New Roman" panose="02020603050405020304" pitchFamily="18" charset="0"/>
              <a:cs typeface="Times New Roman" panose="02020603050405020304" pitchFamily="18" charset="0"/>
            </a:endParaRPr>
          </a:p>
          <a:p>
            <a:r>
              <a:rPr lang="en-GB" sz="2000" b="1" dirty="0" smtClean="0">
                <a:latin typeface="Times New Roman" panose="02020603050405020304" pitchFamily="18" charset="0"/>
                <a:cs typeface="Times New Roman" panose="02020603050405020304" pitchFamily="18" charset="0"/>
              </a:rPr>
              <a:t>Signs </a:t>
            </a:r>
            <a:r>
              <a:rPr lang="en-GB" sz="2000" b="1" dirty="0">
                <a:latin typeface="Times New Roman" panose="02020603050405020304" pitchFamily="18" charset="0"/>
                <a:cs typeface="Times New Roman" panose="02020603050405020304" pitchFamily="18" charset="0"/>
              </a:rPr>
              <a:t>that low-key OCG operates have engaged in a home takeover can include:</a:t>
            </a:r>
          </a:p>
          <a:p>
            <a:r>
              <a:rPr lang="en-GB" sz="2000" b="1" dirty="0">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victim not being seen by neighbours for a </a:t>
            </a:r>
            <a:r>
              <a:rPr lang="en-GB" sz="2000" b="1" dirty="0" smtClean="0">
                <a:latin typeface="Times New Roman" panose="02020603050405020304" pitchFamily="18" charset="0"/>
                <a:cs typeface="Times New Roman" panose="02020603050405020304" pitchFamily="18" charset="0"/>
              </a:rPr>
              <a:t>while</a:t>
            </a:r>
          </a:p>
          <a:p>
            <a:pPr marL="285750" lvl="0" indent="-28575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People </a:t>
            </a:r>
            <a:r>
              <a:rPr lang="en-GB" sz="2000" b="1" dirty="0">
                <a:latin typeface="Times New Roman" panose="02020603050405020304" pitchFamily="18" charset="0"/>
                <a:cs typeface="Times New Roman" panose="02020603050405020304" pitchFamily="18" charset="0"/>
              </a:rPr>
              <a:t>remaining in the property while the victim is out </a:t>
            </a:r>
            <a:endParaRPr lang="en-GB" sz="2000"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Unfamiliar </a:t>
            </a:r>
            <a:r>
              <a:rPr lang="en-GB" sz="2000" b="1" dirty="0">
                <a:latin typeface="Times New Roman" panose="02020603050405020304" pitchFamily="18" charset="0"/>
                <a:cs typeface="Times New Roman" panose="02020603050405020304" pitchFamily="18" charset="0"/>
              </a:rPr>
              <a:t>people driving the victim’s car, or being driven by the </a:t>
            </a:r>
            <a:r>
              <a:rPr lang="en-GB" sz="2000" b="1" dirty="0" smtClean="0">
                <a:latin typeface="Times New Roman" panose="02020603050405020304" pitchFamily="18" charset="0"/>
                <a:cs typeface="Times New Roman" panose="02020603050405020304" pitchFamily="18" charset="0"/>
              </a:rPr>
              <a:t>victim</a:t>
            </a:r>
          </a:p>
          <a:p>
            <a:pPr marL="285750" lvl="0" indent="-28575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Curtains </a:t>
            </a:r>
            <a:r>
              <a:rPr lang="en-GB" sz="2000" b="1" dirty="0">
                <a:latin typeface="Times New Roman" panose="02020603050405020304" pitchFamily="18" charset="0"/>
                <a:cs typeface="Times New Roman" panose="02020603050405020304" pitchFamily="18" charset="0"/>
              </a:rPr>
              <a:t>or blinds being closed during the day </a:t>
            </a:r>
            <a:endParaRPr lang="en-GB" sz="2000"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Gardens </a:t>
            </a:r>
            <a:r>
              <a:rPr lang="en-GB" sz="2000" b="1" dirty="0">
                <a:latin typeface="Times New Roman" panose="02020603050405020304" pitchFamily="18" charset="0"/>
                <a:cs typeface="Times New Roman" panose="02020603050405020304" pitchFamily="18" charset="0"/>
              </a:rPr>
              <a:t>becoming overgrown </a:t>
            </a:r>
            <a:endParaRPr lang="en-GB" sz="2000"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Children </a:t>
            </a:r>
            <a:r>
              <a:rPr lang="en-GB" sz="2000" b="1" dirty="0">
                <a:latin typeface="Times New Roman" panose="02020603050405020304" pitchFamily="18" charset="0"/>
                <a:cs typeface="Times New Roman" panose="02020603050405020304" pitchFamily="18" charset="0"/>
              </a:rPr>
              <a:t>and young people with no known connection to the victim are seen entering the property</a:t>
            </a:r>
          </a:p>
        </p:txBody>
      </p:sp>
    </p:spTree>
    <p:extLst>
      <p:ext uri="{BB962C8B-B14F-4D97-AF65-F5344CB8AC3E}">
        <p14:creationId xmlns:p14="http://schemas.microsoft.com/office/powerpoint/2010/main" val="3015454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63851" y="75102"/>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r>
              <a:rPr lang="en-GB" b="1" dirty="0" smtClean="0"/>
              <a:t> </a:t>
            </a:r>
            <a:r>
              <a:rPr lang="en-GB" dirty="0" smtClean="0"/>
              <a:t>. </a:t>
            </a:r>
            <a:endParaRPr sz="1400" b="0" i="0" u="none" strike="noStrike" cap="none" dirty="0">
              <a:solidFill>
                <a:schemeClr val="lt1"/>
              </a:solidFill>
              <a:latin typeface="Arial"/>
              <a:ea typeface="Arial"/>
              <a:cs typeface="Arial"/>
              <a:sym typeface="Arial"/>
            </a:endParaRPr>
          </a:p>
        </p:txBody>
      </p:sp>
      <p:sp>
        <p:nvSpPr>
          <p:cNvPr id="19" name="Right Triangle 18"/>
          <p:cNvSpPr/>
          <p:nvPr/>
        </p:nvSpPr>
        <p:spPr>
          <a:xfrm rot="16200000" flipV="1">
            <a:off x="2242541" y="-2069188"/>
            <a:ext cx="6437267" cy="10794649"/>
          </a:xfrm>
          <a:prstGeom prst="rtTriangle">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Rectangle 1"/>
          <p:cNvSpPr>
            <a:spLocks noChangeArrowheads="1"/>
          </p:cNvSpPr>
          <p:nvPr/>
        </p:nvSpPr>
        <p:spPr bwMode="auto">
          <a:xfrm>
            <a:off x="446995" y="56838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Google Shape;174;p3"/>
          <p:cNvSpPr txBox="1">
            <a:spLocks/>
          </p:cNvSpPr>
          <p:nvPr/>
        </p:nvSpPr>
        <p:spPr>
          <a:xfrm>
            <a:off x="-3285245" y="-2857556"/>
            <a:ext cx="10058400" cy="357477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5600"/>
              <a:buFont typeface="Times New Roman"/>
              <a:buNone/>
            </a:pPr>
            <a:r>
              <a:rPr lang="en-GB" sz="3200" b="1" dirty="0">
                <a:solidFill>
                  <a:schemeClr val="dk1"/>
                </a:solidFill>
                <a:latin typeface="Times New Roman"/>
                <a:cs typeface="Times New Roman"/>
                <a:sym typeface="Times New Roman"/>
              </a:rPr>
              <a:t>O</a:t>
            </a:r>
            <a:r>
              <a:rPr lang="en-GB" sz="3200" b="1" dirty="0" smtClean="0">
                <a:solidFill>
                  <a:schemeClr val="dk1"/>
                </a:solidFill>
                <a:latin typeface="Times New Roman"/>
                <a:cs typeface="Times New Roman"/>
                <a:sym typeface="Times New Roman"/>
              </a:rPr>
              <a:t>vert Cuckooing</a:t>
            </a:r>
            <a:endParaRPr lang="en-GB" sz="3200" b="1" dirty="0">
              <a:solidFill>
                <a:schemeClr val="dk1"/>
              </a:solidFill>
            </a:endParaRPr>
          </a:p>
        </p:txBody>
      </p:sp>
      <p:sp>
        <p:nvSpPr>
          <p:cNvPr id="6" name="Rectangle 1"/>
          <p:cNvSpPr>
            <a:spLocks noChangeArrowheads="1"/>
          </p:cNvSpPr>
          <p:nvPr/>
        </p:nvSpPr>
        <p:spPr bwMode="auto">
          <a:xfrm>
            <a:off x="3050858" y="3585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ight Triangle 13"/>
          <p:cNvSpPr/>
          <p:nvPr/>
        </p:nvSpPr>
        <p:spPr>
          <a:xfrm rot="16200000">
            <a:off x="14438472" y="8005001"/>
            <a:ext cx="4754980" cy="2981375"/>
          </a:xfrm>
          <a:prstGeom prst="rtTriangle">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47726" y="909933"/>
            <a:ext cx="11296574" cy="5847755"/>
          </a:xfrm>
          <a:prstGeom prst="rect">
            <a:avLst/>
          </a:prstGeom>
        </p:spPr>
        <p:txBody>
          <a:bodyPr wrap="square">
            <a:spAutoFit/>
          </a:bodyPr>
          <a:lstStyle/>
          <a:p>
            <a:r>
              <a:rPr lang="en-GB" dirty="0"/>
              <a:t> </a:t>
            </a:r>
            <a:endParaRPr lang="en-GB" sz="2000" dirty="0"/>
          </a:p>
          <a:p>
            <a:r>
              <a:rPr lang="en-GB" sz="2000" b="1" dirty="0">
                <a:latin typeface="Times New Roman" panose="02020603050405020304" pitchFamily="18" charset="0"/>
                <a:cs typeface="Times New Roman" panose="02020603050405020304" pitchFamily="18" charset="0"/>
              </a:rPr>
              <a:t>Other OCGs are less cautious, and opt to deal directly from the cuckooed property thus creating a closed or indoor drugs market. When this occurs, indications of their presence can include: </a:t>
            </a:r>
          </a:p>
          <a:p>
            <a:r>
              <a:rPr lang="en-GB" sz="2000" b="1" dirty="0">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An increase in the number of visitors to a property, with visits being brief in duration and occurring around the </a:t>
            </a:r>
            <a:r>
              <a:rPr lang="en-GB" sz="2000" b="1" dirty="0" smtClean="0">
                <a:latin typeface="Times New Roman" panose="02020603050405020304" pitchFamily="18" charset="0"/>
                <a:cs typeface="Times New Roman" panose="02020603050405020304" pitchFamily="18" charset="0"/>
              </a:rPr>
              <a:t>clock</a:t>
            </a:r>
          </a:p>
          <a:p>
            <a:pPr marL="342900" lvl="0" indent="-34290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An </a:t>
            </a:r>
            <a:r>
              <a:rPr lang="en-GB" sz="2000" b="1" dirty="0">
                <a:latin typeface="Times New Roman" panose="02020603050405020304" pitchFamily="18" charset="0"/>
                <a:cs typeface="Times New Roman" panose="02020603050405020304" pitchFamily="18" charset="0"/>
              </a:rPr>
              <a:t>increase in bikes, mopeds and vehicles (including taxis and hire cars) arriving at the property, or parking close by  </a:t>
            </a:r>
            <a:endParaRPr lang="en-GB" sz="2000" b="1"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People </a:t>
            </a:r>
            <a:r>
              <a:rPr lang="en-GB" sz="2000" b="1" dirty="0">
                <a:latin typeface="Times New Roman" panose="02020603050405020304" pitchFamily="18" charset="0"/>
                <a:cs typeface="Times New Roman" panose="02020603050405020304" pitchFamily="18" charset="0"/>
              </a:rPr>
              <a:t>arriving in expensive cars (e.g. BMWs) </a:t>
            </a:r>
            <a:endParaRPr lang="en-GB" sz="2000" b="1"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Groups </a:t>
            </a:r>
            <a:r>
              <a:rPr lang="en-GB" sz="2000" b="1" dirty="0">
                <a:latin typeface="Times New Roman" panose="02020603050405020304" pitchFamily="18" charset="0"/>
                <a:cs typeface="Times New Roman" panose="02020603050405020304" pitchFamily="18" charset="0"/>
              </a:rPr>
              <a:t>of people congregating in front gardens or at the back of a property </a:t>
            </a:r>
            <a:endParaRPr lang="en-GB" sz="2000" b="1"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An </a:t>
            </a:r>
            <a:r>
              <a:rPr lang="en-GB" sz="2000" b="1" dirty="0">
                <a:latin typeface="Times New Roman" panose="02020603050405020304" pitchFamily="18" charset="0"/>
                <a:cs typeface="Times New Roman" panose="02020603050405020304" pitchFamily="18" charset="0"/>
              </a:rPr>
              <a:t>increase in litter outside of the property, including takeaway boxes and discarded drugs paraphernalia (e.g. foil, syringes, cling </a:t>
            </a:r>
            <a:r>
              <a:rPr lang="en-GB" sz="2000" b="1" dirty="0" smtClean="0">
                <a:latin typeface="Times New Roman" panose="02020603050405020304" pitchFamily="18" charset="0"/>
                <a:cs typeface="Times New Roman" panose="02020603050405020304" pitchFamily="18" charset="0"/>
              </a:rPr>
              <a:t>film)</a:t>
            </a:r>
          </a:p>
          <a:p>
            <a:pPr marL="342900" lvl="0" indent="-34290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External </a:t>
            </a:r>
            <a:r>
              <a:rPr lang="en-GB" sz="2000" b="1" dirty="0">
                <a:latin typeface="Times New Roman" panose="02020603050405020304" pitchFamily="18" charset="0"/>
                <a:cs typeface="Times New Roman" panose="02020603050405020304" pitchFamily="18" charset="0"/>
              </a:rPr>
              <a:t>doors being propped open </a:t>
            </a:r>
            <a:endParaRPr lang="en-GB" sz="2000" b="1"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Damage </a:t>
            </a:r>
            <a:r>
              <a:rPr lang="en-GB" sz="2000" b="1" dirty="0">
                <a:latin typeface="Times New Roman" panose="02020603050405020304" pitchFamily="18" charset="0"/>
                <a:cs typeface="Times New Roman" panose="02020603050405020304" pitchFamily="18" charset="0"/>
              </a:rPr>
              <a:t>to doors and </a:t>
            </a:r>
            <a:r>
              <a:rPr lang="en-GB" sz="2000" b="1" dirty="0" smtClean="0">
                <a:latin typeface="Times New Roman" panose="02020603050405020304" pitchFamily="18" charset="0"/>
                <a:cs typeface="Times New Roman" panose="02020603050405020304" pitchFamily="18" charset="0"/>
              </a:rPr>
              <a:t>windows</a:t>
            </a:r>
          </a:p>
          <a:p>
            <a:pPr marL="342900" lvl="0" indent="-34290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Unknown </a:t>
            </a:r>
            <a:r>
              <a:rPr lang="en-GB" sz="2000" b="1" dirty="0">
                <a:latin typeface="Times New Roman" panose="02020603050405020304" pitchFamily="18" charset="0"/>
                <a:cs typeface="Times New Roman" panose="02020603050405020304" pitchFamily="18" charset="0"/>
              </a:rPr>
              <a:t>people pressing buzzers to gain access to </a:t>
            </a:r>
            <a:r>
              <a:rPr lang="en-GB" sz="2000" b="1" dirty="0" smtClean="0">
                <a:latin typeface="Times New Roman" panose="02020603050405020304" pitchFamily="18" charset="0"/>
                <a:cs typeface="Times New Roman" panose="02020603050405020304" pitchFamily="18" charset="0"/>
              </a:rPr>
              <a:t>buildings</a:t>
            </a:r>
          </a:p>
          <a:p>
            <a:pPr marL="342900" lvl="0" indent="-34290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Graffiti  </a:t>
            </a:r>
            <a:endParaRPr lang="en-GB" sz="2000" b="1"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2000" b="1" dirty="0" smtClean="0">
                <a:latin typeface="Times New Roman" panose="02020603050405020304" pitchFamily="18" charset="0"/>
                <a:cs typeface="Times New Roman" panose="02020603050405020304" pitchFamily="18" charset="0"/>
              </a:rPr>
              <a:t>An </a:t>
            </a:r>
            <a:r>
              <a:rPr lang="en-GB" sz="2000" b="1" dirty="0">
                <a:latin typeface="Times New Roman" panose="02020603050405020304" pitchFamily="18" charset="0"/>
                <a:cs typeface="Times New Roman" panose="02020603050405020304" pitchFamily="18" charset="0"/>
              </a:rPr>
              <a:t>increase in theft in the local area</a:t>
            </a:r>
          </a:p>
          <a:p>
            <a:r>
              <a:rPr lang="en-GB" sz="2000" b="1" dirty="0">
                <a:latin typeface="Times New Roman" panose="02020603050405020304" pitchFamily="18" charset="0"/>
                <a:cs typeface="Times New Roman" panose="02020603050405020304" pitchFamily="18" charset="0"/>
              </a:rPr>
              <a:t> </a:t>
            </a:r>
          </a:p>
          <a:p>
            <a:r>
              <a:rPr lang="en-GB" sz="2000" b="1" dirty="0">
                <a:latin typeface="Times New Roman" panose="02020603050405020304" pitchFamily="18" charset="0"/>
                <a:cs typeface="Times New Roman" panose="02020603050405020304" pitchFamily="18" charset="0"/>
              </a:rPr>
              <a:t> </a:t>
            </a:r>
            <a:endParaRPr lang="en-GB" sz="2000" b="1" dirty="0">
              <a:effectLst/>
              <a:latin typeface="Times New Roman" panose="02020603050405020304" pitchFamily="18" charset="0"/>
              <a:cs typeface="Times New Roman" panose="02020603050405020304" pitchFamily="18" charset="0"/>
            </a:endParaRPr>
          </a:p>
        </p:txBody>
      </p:sp>
      <p:sp>
        <p:nvSpPr>
          <p:cNvPr id="12" name="Google Shape;175;p3"/>
          <p:cNvSpPr/>
          <p:nvPr/>
        </p:nvSpPr>
        <p:spPr>
          <a:xfrm rot="10800000" flipH="1" flipV="1">
            <a:off x="247726" y="673101"/>
            <a:ext cx="3435274" cy="88900"/>
          </a:xfrm>
          <a:prstGeom prst="rect">
            <a:avLst/>
          </a:prstGeom>
          <a:solidFill>
            <a:srgbClr val="002060"/>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488844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63851" y="75102"/>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endParaRPr lang="en-GB" dirty="0">
              <a:effectLst/>
            </a:endParaRPr>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Rectangle 1"/>
          <p:cNvSpPr>
            <a:spLocks noChangeArrowheads="1"/>
          </p:cNvSpPr>
          <p:nvPr/>
        </p:nvSpPr>
        <p:spPr bwMode="auto">
          <a:xfrm>
            <a:off x="446995" y="56838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Google Shape;174;p3"/>
          <p:cNvSpPr txBox="1">
            <a:spLocks/>
          </p:cNvSpPr>
          <p:nvPr/>
        </p:nvSpPr>
        <p:spPr>
          <a:xfrm>
            <a:off x="-3221745" y="-2836006"/>
            <a:ext cx="10058400" cy="357477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5600"/>
              <a:buFont typeface="Times New Roman"/>
              <a:buNone/>
            </a:pPr>
            <a:endParaRPr lang="en-GB" sz="3200" b="1" dirty="0">
              <a:solidFill>
                <a:schemeClr val="dk1"/>
              </a:solidFill>
            </a:endParaRPr>
          </a:p>
        </p:txBody>
      </p:sp>
      <p:sp>
        <p:nvSpPr>
          <p:cNvPr id="6" name="Rectangle 1"/>
          <p:cNvSpPr>
            <a:spLocks noChangeArrowheads="1"/>
          </p:cNvSpPr>
          <p:nvPr/>
        </p:nvSpPr>
        <p:spPr bwMode="auto">
          <a:xfrm>
            <a:off x="3050858" y="3585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ight Triangle 13"/>
          <p:cNvSpPr/>
          <p:nvPr/>
        </p:nvSpPr>
        <p:spPr>
          <a:xfrm rot="16200000">
            <a:off x="14438472" y="8005001"/>
            <a:ext cx="4754980" cy="2981375"/>
          </a:xfrm>
          <a:prstGeom prst="rtTriangle">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1" y="69696"/>
            <a:ext cx="12036000" cy="6477075"/>
          </a:xfrm>
          <a:prstGeom prst="rect">
            <a:avLst/>
          </a:prstGeom>
        </p:spPr>
      </p:pic>
    </p:spTree>
    <p:extLst>
      <p:ext uri="{BB962C8B-B14F-4D97-AF65-F5344CB8AC3E}">
        <p14:creationId xmlns:p14="http://schemas.microsoft.com/office/powerpoint/2010/main" val="894721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77995" y="103840"/>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4" name="Google Shape;174;p3"/>
          <p:cNvSpPr txBox="1">
            <a:spLocks noGrp="1"/>
          </p:cNvSpPr>
          <p:nvPr>
            <p:ph type="ctrTitle"/>
          </p:nvPr>
        </p:nvSpPr>
        <p:spPr>
          <a:xfrm>
            <a:off x="-3590470" y="-1898349"/>
            <a:ext cx="12790713" cy="2628914"/>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600"/>
              <a:buFont typeface="Times New Roman"/>
              <a:buNone/>
            </a:pPr>
            <a:r>
              <a:rPr lang="en-GB" sz="3200" dirty="0">
                <a:solidFill>
                  <a:schemeClr val="dk1"/>
                </a:solidFill>
                <a:latin typeface="Times New Roman"/>
                <a:ea typeface="Times New Roman"/>
                <a:cs typeface="Times New Roman"/>
                <a:sym typeface="Times New Roman"/>
              </a:rPr>
              <a:t/>
            </a:r>
            <a:br>
              <a:rPr lang="en-GB" sz="3200" dirty="0">
                <a:solidFill>
                  <a:schemeClr val="dk1"/>
                </a:solidFill>
                <a:latin typeface="Times New Roman"/>
                <a:ea typeface="Times New Roman"/>
                <a:cs typeface="Times New Roman"/>
                <a:sym typeface="Times New Roman"/>
              </a:rPr>
            </a:br>
            <a:r>
              <a:rPr lang="en-GB" sz="3200" b="1" dirty="0">
                <a:solidFill>
                  <a:schemeClr val="dk1"/>
                </a:solidFill>
                <a:latin typeface="Times New Roman"/>
                <a:ea typeface="Times New Roman"/>
                <a:cs typeface="Times New Roman"/>
                <a:sym typeface="Times New Roman"/>
              </a:rPr>
              <a:t/>
            </a:r>
            <a:br>
              <a:rPr lang="en-GB" sz="3200" b="1" dirty="0">
                <a:solidFill>
                  <a:schemeClr val="dk1"/>
                </a:solidFill>
                <a:latin typeface="Times New Roman"/>
                <a:ea typeface="Times New Roman"/>
                <a:cs typeface="Times New Roman"/>
                <a:sym typeface="Times New Roman"/>
              </a:rPr>
            </a:br>
            <a:r>
              <a:rPr lang="en-GB" sz="3200" b="1" dirty="0" smtClean="0">
                <a:solidFill>
                  <a:schemeClr val="dk1"/>
                </a:solidFill>
                <a:latin typeface="Times New Roman"/>
                <a:ea typeface="Times New Roman"/>
                <a:cs typeface="Times New Roman"/>
                <a:sym typeface="Times New Roman"/>
              </a:rPr>
              <a:t>Prevention and Intervention </a:t>
            </a:r>
            <a:endParaRPr sz="3200" b="1" dirty="0">
              <a:solidFill>
                <a:schemeClr val="dk1"/>
              </a:solidFill>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Google Shape;178;p3"/>
          <p:cNvSpPr txBox="1"/>
          <p:nvPr/>
        </p:nvSpPr>
        <p:spPr>
          <a:xfrm>
            <a:off x="171536" y="908882"/>
            <a:ext cx="11848918" cy="7294274"/>
          </a:xfrm>
          <a:prstGeom prst="rect">
            <a:avLst/>
          </a:prstGeom>
          <a:noFill/>
          <a:ln>
            <a:noFill/>
          </a:ln>
        </p:spPr>
        <p:txBody>
          <a:bodyPr spcFirstLastPara="1" wrap="square" lIns="91425" tIns="91425" rIns="91425" bIns="91425" anchor="t" anchorCtr="0">
            <a:spAutoFit/>
          </a:bodyPr>
          <a:lstStyle/>
          <a:p>
            <a:pPr marL="69850" algn="just">
              <a:buSzPts val="2500"/>
              <a:tabLst>
                <a:tab pos="452438" algn="l"/>
              </a:tabLst>
            </a:pPr>
            <a:r>
              <a:rPr lang="en-GB" sz="1600" b="1" u="sng" dirty="0" smtClean="0">
                <a:solidFill>
                  <a:srgbClr val="3687A4"/>
                </a:solidFill>
                <a:latin typeface="Times New Roman" panose="02020603050405020304" pitchFamily="18" charset="0"/>
                <a:ea typeface="Times New Roman"/>
                <a:cs typeface="Times New Roman" panose="02020603050405020304" pitchFamily="18" charset="0"/>
                <a:sym typeface="Times New Roman"/>
              </a:rPr>
              <a:t>Specific ‘Cuckooing</a:t>
            </a:r>
            <a:r>
              <a:rPr lang="en-GB" sz="1600" b="1" u="sng" dirty="0">
                <a:solidFill>
                  <a:srgbClr val="3687A4"/>
                </a:solidFill>
                <a:latin typeface="Times New Roman" panose="02020603050405020304" pitchFamily="18" charset="0"/>
                <a:ea typeface="Times New Roman"/>
                <a:cs typeface="Times New Roman" panose="02020603050405020304" pitchFamily="18" charset="0"/>
                <a:sym typeface="Times New Roman"/>
              </a:rPr>
              <a:t>’ </a:t>
            </a:r>
            <a:r>
              <a:rPr lang="en-GB" sz="1600" b="1" u="sng" dirty="0" smtClean="0">
                <a:solidFill>
                  <a:srgbClr val="3687A4"/>
                </a:solidFill>
                <a:latin typeface="Times New Roman" panose="02020603050405020304" pitchFamily="18" charset="0"/>
                <a:ea typeface="Times New Roman"/>
                <a:cs typeface="Times New Roman" panose="02020603050405020304" pitchFamily="18" charset="0"/>
                <a:sym typeface="Times New Roman"/>
              </a:rPr>
              <a:t>Legislation</a:t>
            </a:r>
          </a:p>
          <a:p>
            <a:pPr marL="355600" indent="-285750" algn="just">
              <a:buSzPts val="2500"/>
              <a:buFont typeface="Arial" panose="020B0604020202020204" pitchFamily="34" charset="0"/>
              <a:buChar char="•"/>
              <a:tabLst>
                <a:tab pos="452438" algn="l"/>
              </a:tabLst>
            </a:pPr>
            <a:r>
              <a:rPr lang="en-GB" sz="1600" b="1" dirty="0" smtClean="0">
                <a:latin typeface="Times New Roman" panose="02020603050405020304" pitchFamily="18" charset="0"/>
                <a:ea typeface="Times New Roman"/>
                <a:cs typeface="Times New Roman" panose="02020603050405020304" pitchFamily="18" charset="0"/>
                <a:sym typeface="Wingdings" panose="05000000000000000000" pitchFamily="2" charset="2"/>
              </a:rPr>
              <a:t>Holds the potential to provide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legislative </a:t>
            </a:r>
            <a:r>
              <a:rPr lang="en-GB" sz="1600" b="1" dirty="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clarity. But(!) may fortify enforcement/legalistic approach and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may criminalise ‘unideal’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victims</a:t>
            </a:r>
            <a:endParaRPr lang="en-GB" sz="1600" b="1" dirty="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endParaRPr>
          </a:p>
          <a:p>
            <a:pPr marL="69850" algn="just">
              <a:buSzPts val="2500"/>
              <a:tabLst>
                <a:tab pos="452438" algn="l"/>
              </a:tabLst>
            </a:pPr>
            <a:endParaRPr lang="en-GB" sz="1000" b="1" dirty="0">
              <a:latin typeface="Times New Roman" panose="02020603050405020304" pitchFamily="18" charset="0"/>
              <a:ea typeface="Times New Roman"/>
              <a:cs typeface="Times New Roman" panose="02020603050405020304" pitchFamily="18" charset="0"/>
              <a:sym typeface="Times New Roman"/>
            </a:endParaRPr>
          </a:p>
          <a:p>
            <a:pPr marL="69850" algn="just">
              <a:buSzPts val="2500"/>
              <a:tabLst>
                <a:tab pos="452438" algn="l"/>
              </a:tabLst>
            </a:pPr>
            <a:r>
              <a:rPr lang="en-GB" sz="1600" b="1" u="sng" dirty="0" smtClean="0">
                <a:solidFill>
                  <a:srgbClr val="3687A4"/>
                </a:solidFill>
                <a:latin typeface="Times New Roman" panose="02020603050405020304" pitchFamily="18" charset="0"/>
                <a:ea typeface="Times New Roman"/>
                <a:cs typeface="Times New Roman" panose="02020603050405020304" pitchFamily="18" charset="0"/>
                <a:sym typeface="Times New Roman"/>
              </a:rPr>
              <a:t>Awareness Raising</a:t>
            </a:r>
            <a:endParaRPr lang="en-GB" sz="1600" b="1" u="sng" dirty="0" smtClean="0">
              <a:solidFill>
                <a:srgbClr val="3687A4"/>
              </a:solidFill>
              <a:latin typeface="Times New Roman" panose="02020603050405020304" pitchFamily="18" charset="0"/>
              <a:ea typeface="Times New Roman"/>
              <a:cs typeface="Times New Roman" panose="02020603050405020304" pitchFamily="18" charset="0"/>
              <a:sym typeface="Wingdings" panose="05000000000000000000" pitchFamily="2" charset="2"/>
            </a:endParaRPr>
          </a:p>
          <a:p>
            <a:pPr marL="355600" indent="-285750" algn="just">
              <a:buSzPts val="2500"/>
              <a:buFont typeface="Arial" panose="020B0604020202020204" pitchFamily="34" charset="0"/>
              <a:buChar char="•"/>
              <a:tabLst>
                <a:tab pos="452438" algn="l"/>
              </a:tabLst>
            </a:pP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Specific training for Neighbourhood Policing Teams, including engagement with the College of Policing</a:t>
            </a:r>
          </a:p>
          <a:p>
            <a:pPr marL="355600" indent="-285750" algn="just">
              <a:buSzPts val="2500"/>
              <a:buFont typeface="Arial" panose="020B0604020202020204" pitchFamily="34" charset="0"/>
              <a:buChar char="•"/>
              <a:tabLst>
                <a:tab pos="452438" algn="l"/>
              </a:tabLst>
            </a:pP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Training and awareness-raising activity with police partners (‘know the signs’). VR. Short animation. Workshops</a:t>
            </a:r>
          </a:p>
          <a:p>
            <a:pPr marL="355600" indent="-285750" algn="just">
              <a:buSzPts val="2500"/>
              <a:buFont typeface="Arial" panose="020B0604020202020204" pitchFamily="34" charset="0"/>
              <a:buChar char="•"/>
              <a:tabLst>
                <a:tab pos="452438" algn="l"/>
              </a:tabLst>
            </a:pPr>
            <a:r>
              <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Times New Roman"/>
              </a:rPr>
              <a:t>Professionals who have access to properties may be key (e.g. property maintenance workers; meter readers; safety inspectors (e.g. fire alarms, gas boilers); community nurses; midwives; Specsavers home visits)</a:t>
            </a:r>
          </a:p>
          <a:p>
            <a:pPr marL="355600" indent="-285750" algn="just">
              <a:buSzPts val="2500"/>
              <a:buFont typeface="Arial" panose="020B0604020202020204" pitchFamily="34" charset="0"/>
              <a:buChar char="•"/>
              <a:tabLst>
                <a:tab pos="452438" algn="l"/>
              </a:tabLst>
            </a:pPr>
            <a:r>
              <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Times New Roman"/>
              </a:rPr>
              <a:t>Those who may encounter County Lines operatives and cuckooing victims (taxi/Uber drivers; A+E workers; GPs; mental health and addiction specialists; those who work in local shops; cafes; pharmacies; post offices and takeaways) </a:t>
            </a:r>
          </a:p>
          <a:p>
            <a:pPr marL="355600" indent="-285750" algn="just">
              <a:buSzPts val="2500"/>
              <a:buFont typeface="Arial" panose="020B0604020202020204" pitchFamily="34" charset="0"/>
              <a:buChar char="•"/>
              <a:tabLst>
                <a:tab pos="452438" algn="l"/>
              </a:tabLst>
            </a:pPr>
            <a:r>
              <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Times New Roman"/>
              </a:rPr>
              <a:t>Encourage professional curiosity (e.g. why does a tenant keep losing their key; increased use of fob)</a:t>
            </a:r>
          </a:p>
          <a:p>
            <a:pPr marL="355600" indent="-285750" algn="just">
              <a:buSzPts val="2500"/>
              <a:buFont typeface="Arial" panose="020B0604020202020204" pitchFamily="34" charset="0"/>
              <a:buChar char="•"/>
              <a:tabLst>
                <a:tab pos="452438" algn="l"/>
              </a:tabLst>
            </a:pPr>
            <a:r>
              <a:rPr lang="en-GB" sz="1600" b="1" dirty="0" smtClean="0">
                <a:latin typeface="Times New Roman" panose="02020603050405020304" pitchFamily="18" charset="0"/>
                <a:ea typeface="Times New Roman"/>
                <a:cs typeface="Times New Roman" panose="02020603050405020304" pitchFamily="18" charset="0"/>
                <a:sym typeface="Times New Roman"/>
              </a:rPr>
              <a:t>Early intervention in secondary schools re. County Lines and exploitation</a:t>
            </a:r>
          </a:p>
          <a:p>
            <a:pPr marL="355600" indent="-285750" algn="just">
              <a:buSzPts val="2500"/>
              <a:buFont typeface="Arial" panose="020B0604020202020204" pitchFamily="34" charset="0"/>
              <a:buChar char="•"/>
              <a:tabLst>
                <a:tab pos="452438" algn="l"/>
              </a:tabLst>
            </a:pPr>
            <a:r>
              <a:rPr lang="en-GB" sz="1600" b="1" dirty="0" smtClean="0">
                <a:latin typeface="Times New Roman" panose="02020603050405020304" pitchFamily="18" charset="0"/>
                <a:ea typeface="Times New Roman"/>
                <a:cs typeface="Times New Roman" panose="02020603050405020304" pitchFamily="18" charset="0"/>
                <a:sym typeface="Times New Roman"/>
              </a:rPr>
              <a:t>Public awareness raising (e.g. social media; cinema ‘adverts’ – similar to Modern Slavery agenda) – but, is this educating perpetrators?</a:t>
            </a:r>
          </a:p>
          <a:p>
            <a:pPr marL="69850" algn="just">
              <a:buSzPts val="2500"/>
              <a:tabLst>
                <a:tab pos="452438" algn="l"/>
              </a:tabLst>
            </a:pPr>
            <a:endParaRPr lang="en-GB" sz="1000" b="1" dirty="0" smtClean="0">
              <a:latin typeface="Times New Roman" panose="02020603050405020304" pitchFamily="18" charset="0"/>
              <a:ea typeface="Times New Roman"/>
              <a:cs typeface="Times New Roman" panose="02020603050405020304" pitchFamily="18" charset="0"/>
              <a:sym typeface="Times New Roman"/>
            </a:endParaRPr>
          </a:p>
          <a:p>
            <a:pPr marL="69850" algn="just">
              <a:buSzPts val="2500"/>
              <a:tabLst>
                <a:tab pos="452438" algn="l"/>
              </a:tabLst>
            </a:pPr>
            <a:r>
              <a:rPr lang="en-GB" sz="1600" b="1" u="sng" dirty="0" smtClean="0">
                <a:solidFill>
                  <a:srgbClr val="3687A4"/>
                </a:solidFill>
                <a:latin typeface="Times New Roman" panose="02020603050405020304" pitchFamily="18" charset="0"/>
                <a:ea typeface="Times New Roman"/>
                <a:cs typeface="Times New Roman" panose="02020603050405020304" pitchFamily="18" charset="0"/>
                <a:sym typeface="Times New Roman"/>
              </a:rPr>
              <a:t>Information </a:t>
            </a:r>
            <a:r>
              <a:rPr lang="en-GB" sz="1600" b="1" u="sng" dirty="0">
                <a:solidFill>
                  <a:srgbClr val="3687A4"/>
                </a:solidFill>
                <a:latin typeface="Times New Roman" panose="02020603050405020304" pitchFamily="18" charset="0"/>
                <a:ea typeface="Times New Roman"/>
                <a:cs typeface="Times New Roman" panose="02020603050405020304" pitchFamily="18" charset="0"/>
                <a:sym typeface="Times New Roman"/>
              </a:rPr>
              <a:t>G</a:t>
            </a:r>
            <a:r>
              <a:rPr lang="en-GB" sz="1600" b="1" u="sng" dirty="0" smtClean="0">
                <a:solidFill>
                  <a:srgbClr val="3687A4"/>
                </a:solidFill>
                <a:latin typeface="Times New Roman" panose="02020603050405020304" pitchFamily="18" charset="0"/>
                <a:ea typeface="Times New Roman"/>
                <a:cs typeface="Times New Roman" panose="02020603050405020304" pitchFamily="18" charset="0"/>
                <a:sym typeface="Times New Roman"/>
              </a:rPr>
              <a:t>athering and Mapping </a:t>
            </a:r>
            <a:endParaRPr lang="en-GB" sz="1600" b="1" u="sng" dirty="0" smtClean="0">
              <a:solidFill>
                <a:srgbClr val="3687A4"/>
              </a:solidFill>
              <a:latin typeface="Times New Roman" panose="02020603050405020304" pitchFamily="18" charset="0"/>
              <a:ea typeface="Times New Roman"/>
              <a:cs typeface="Times New Roman" panose="02020603050405020304" pitchFamily="18" charset="0"/>
              <a:sym typeface="Wingdings" panose="05000000000000000000" pitchFamily="2" charset="2"/>
            </a:endParaRPr>
          </a:p>
          <a:p>
            <a:pPr marL="355600" indent="-285750" algn="just">
              <a:buSzPts val="2500"/>
              <a:buFont typeface="Arial" panose="020B0604020202020204" pitchFamily="34" charset="0"/>
              <a:buChar char="•"/>
              <a:tabLst>
                <a:tab pos="452438" algn="l"/>
              </a:tabLst>
            </a:pPr>
            <a:r>
              <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rPr>
              <a:t>Specific cuckooing flags on police </a:t>
            </a:r>
            <a:r>
              <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rPr>
              <a:t>and safeguarding </a:t>
            </a:r>
            <a:r>
              <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rPr>
              <a:t>systems </a:t>
            </a:r>
            <a:r>
              <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rPr>
              <a:t>(victim; perpetrator; addresses). </a:t>
            </a:r>
            <a:endPar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endParaRPr>
          </a:p>
          <a:p>
            <a:pPr marL="355600" indent="-285750" algn="just">
              <a:buSzPts val="2500"/>
              <a:buFont typeface="Arial" panose="020B0604020202020204" pitchFamily="34" charset="0"/>
              <a:buChar char="•"/>
              <a:tabLst>
                <a:tab pos="452438" algn="l"/>
              </a:tabLst>
            </a:pPr>
            <a:r>
              <a:rPr lang="en-GB" sz="1600" b="1" dirty="0" smtClean="0">
                <a:latin typeface="Times New Roman" panose="02020603050405020304" pitchFamily="18" charset="0"/>
                <a:ea typeface="Times New Roman"/>
                <a:cs typeface="Times New Roman" panose="02020603050405020304" pitchFamily="18" charset="0"/>
                <a:sym typeface="Wingdings" panose="05000000000000000000" pitchFamily="2" charset="2"/>
              </a:rPr>
              <a:t>Regular </a:t>
            </a:r>
            <a:r>
              <a:rPr lang="en-GB" sz="1600" b="1" dirty="0" smtClean="0">
                <a:latin typeface="Times New Roman" panose="02020603050405020304" pitchFamily="18" charset="0"/>
                <a:ea typeface="Times New Roman"/>
                <a:cs typeface="Times New Roman" panose="02020603050405020304" pitchFamily="18" charset="0"/>
                <a:sym typeface="Wingdings" panose="05000000000000000000" pitchFamily="2" charset="2"/>
              </a:rPr>
              <a:t>multi-agency meetings (RAG rating victims and potential victims) – what are the facilitators and constraints to moving from amber to green? How, why, when and where is displacement occurring? </a:t>
            </a:r>
            <a:r>
              <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rPr>
              <a:t>Safeguarding of new care leavers</a:t>
            </a:r>
          </a:p>
          <a:p>
            <a:pPr marL="355600" indent="-285750" algn="just">
              <a:buSzPts val="2500"/>
              <a:buFont typeface="Arial" panose="020B0604020202020204" pitchFamily="34" charset="0"/>
              <a:buChar char="•"/>
              <a:tabLst>
                <a:tab pos="452438" algn="l"/>
              </a:tabLst>
            </a:pPr>
            <a:r>
              <a:rPr lang="en-GB" sz="1600" b="1" dirty="0" smtClean="0">
                <a:latin typeface="Times New Roman" panose="02020603050405020304" pitchFamily="18" charset="0"/>
                <a:ea typeface="Times New Roman"/>
                <a:cs typeface="Times New Roman" panose="02020603050405020304" pitchFamily="18" charset="0"/>
                <a:sym typeface="Wingdings" panose="05000000000000000000" pitchFamily="2" charset="2"/>
              </a:rPr>
              <a:t>Risk Terrain Modelling </a:t>
            </a:r>
          </a:p>
          <a:p>
            <a:pPr marL="355600" indent="-285750" algn="just">
              <a:buSzPts val="2500"/>
              <a:buFont typeface="Arial" panose="020B0604020202020204" pitchFamily="34" charset="0"/>
              <a:buChar char="•"/>
              <a:tabLst>
                <a:tab pos="452438" algn="l"/>
              </a:tabLst>
            </a:pPr>
            <a:r>
              <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Times New Roman"/>
              </a:rPr>
              <a:t>Police should consider feedback mechanisms re. information provided via partner portals (i.e. ‘the void’)</a:t>
            </a:r>
            <a:endParaRPr lang="en-GB" sz="1800" dirty="0" smtClean="0">
              <a:solidFill>
                <a:srgbClr val="FF0000"/>
              </a:solidFill>
              <a:latin typeface="Times New Roman"/>
              <a:ea typeface="Times New Roman"/>
              <a:cs typeface="Times New Roman"/>
              <a:sym typeface="Wingdings" panose="05000000000000000000" pitchFamily="2" charset="2"/>
            </a:endParaRPr>
          </a:p>
          <a:p>
            <a:pPr marL="355600" indent="-285750" algn="just">
              <a:buSzPts val="2500"/>
              <a:buFont typeface="Arial" panose="020B0604020202020204" pitchFamily="34" charset="0"/>
              <a:buChar char="•"/>
              <a:tabLst>
                <a:tab pos="452438" algn="l"/>
              </a:tabLst>
            </a:pPr>
            <a:endParaRPr lang="en-GB" sz="1800" dirty="0" smtClean="0">
              <a:latin typeface="Times New Roman"/>
              <a:ea typeface="Times New Roman"/>
              <a:cs typeface="Times New Roman"/>
              <a:sym typeface="Wingdings" panose="05000000000000000000" pitchFamily="2" charset="2"/>
            </a:endParaRPr>
          </a:p>
          <a:p>
            <a:pPr marL="69850" lvl="0" algn="l" rtl="0">
              <a:spcBef>
                <a:spcPts val="0"/>
              </a:spcBef>
              <a:spcAft>
                <a:spcPts val="0"/>
              </a:spcAft>
              <a:buSzPts val="2500"/>
            </a:pPr>
            <a:endParaRPr lang="en-GB" sz="2000" b="1" dirty="0">
              <a:solidFill>
                <a:schemeClr val="dk1"/>
              </a:solidFill>
              <a:latin typeface="Times New Roman"/>
              <a:ea typeface="Times New Roman"/>
              <a:cs typeface="Times New Roman"/>
              <a:sym typeface="Times New Roman"/>
            </a:endParaRPr>
          </a:p>
          <a:p>
            <a:pPr marL="533400" lvl="0" indent="-444500" algn="l" rtl="0">
              <a:spcBef>
                <a:spcPts val="0"/>
              </a:spcBef>
              <a:spcAft>
                <a:spcPts val="0"/>
              </a:spcAft>
              <a:buSzPts val="2500"/>
            </a:pPr>
            <a:endParaRPr lang="en-GB" sz="2000" dirty="0">
              <a:latin typeface="Times New Roman"/>
              <a:ea typeface="Times New Roman"/>
              <a:cs typeface="Times New Roman"/>
              <a:sym typeface="Times New Roman"/>
            </a:endParaRPr>
          </a:p>
          <a:p>
            <a:pPr marL="69850" lvl="0" algn="l" rtl="0">
              <a:spcBef>
                <a:spcPts val="0"/>
              </a:spcBef>
              <a:spcAft>
                <a:spcPts val="0"/>
              </a:spcAft>
              <a:buSzPts val="2500"/>
            </a:pPr>
            <a:endParaRPr lang="en-GB" sz="2500" dirty="0">
              <a:solidFill>
                <a:schemeClr val="dk1"/>
              </a:solidFill>
              <a:latin typeface="Times New Roman"/>
              <a:ea typeface="Times New Roman"/>
              <a:cs typeface="Times New Roman"/>
              <a:sym typeface="Times New Roman"/>
            </a:endParaRPr>
          </a:p>
          <a:p>
            <a:pPr marL="69850" lvl="0" algn="l" rtl="0">
              <a:spcBef>
                <a:spcPts val="0"/>
              </a:spcBef>
              <a:spcAft>
                <a:spcPts val="0"/>
              </a:spcAft>
              <a:buSzPts val="2500"/>
            </a:pPr>
            <a:endParaRPr sz="2500"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Calibri"/>
              <a:ea typeface="Calibri"/>
              <a:cs typeface="Calibri"/>
              <a:sym typeface="Calibri"/>
            </a:endParaRPr>
          </a:p>
        </p:txBody>
      </p:sp>
      <p:sp>
        <p:nvSpPr>
          <p:cNvPr id="175" name="Google Shape;175;p3"/>
          <p:cNvSpPr/>
          <p:nvPr/>
        </p:nvSpPr>
        <p:spPr>
          <a:xfrm rot="10800000" flipH="1">
            <a:off x="346073" y="730580"/>
            <a:ext cx="10517870" cy="62170"/>
          </a:xfrm>
          <a:prstGeom prst="rect">
            <a:avLst/>
          </a:prstGeom>
          <a:solidFill>
            <a:srgbClr val="3687A4"/>
          </a:solidFill>
          <a:ln w="25400" cap="flat" cmpd="sng">
            <a:solidFill>
              <a:srgbClr val="3687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509080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77995" y="103840"/>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4" name="Google Shape;174;p3"/>
          <p:cNvSpPr txBox="1">
            <a:spLocks noGrp="1"/>
          </p:cNvSpPr>
          <p:nvPr>
            <p:ph type="ctrTitle"/>
          </p:nvPr>
        </p:nvSpPr>
        <p:spPr>
          <a:xfrm>
            <a:off x="-3602183" y="-1880284"/>
            <a:ext cx="12790713" cy="2628914"/>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600"/>
              <a:buFont typeface="Times New Roman"/>
              <a:buNone/>
            </a:pPr>
            <a:r>
              <a:rPr lang="en-GB" sz="3200" dirty="0">
                <a:solidFill>
                  <a:schemeClr val="dk1"/>
                </a:solidFill>
                <a:latin typeface="Times New Roman"/>
                <a:ea typeface="Times New Roman"/>
                <a:cs typeface="Times New Roman"/>
                <a:sym typeface="Times New Roman"/>
              </a:rPr>
              <a:t/>
            </a:r>
            <a:br>
              <a:rPr lang="en-GB" sz="3200" dirty="0">
                <a:solidFill>
                  <a:schemeClr val="dk1"/>
                </a:solidFill>
                <a:latin typeface="Times New Roman"/>
                <a:ea typeface="Times New Roman"/>
                <a:cs typeface="Times New Roman"/>
                <a:sym typeface="Times New Roman"/>
              </a:rPr>
            </a:br>
            <a:r>
              <a:rPr lang="en-GB" sz="3200" b="1" dirty="0">
                <a:solidFill>
                  <a:schemeClr val="dk1"/>
                </a:solidFill>
                <a:latin typeface="Times New Roman"/>
                <a:ea typeface="Times New Roman"/>
                <a:cs typeface="Times New Roman"/>
                <a:sym typeface="Times New Roman"/>
              </a:rPr>
              <a:t/>
            </a:r>
            <a:br>
              <a:rPr lang="en-GB" sz="3200" b="1" dirty="0">
                <a:solidFill>
                  <a:schemeClr val="dk1"/>
                </a:solidFill>
                <a:latin typeface="Times New Roman"/>
                <a:ea typeface="Times New Roman"/>
                <a:cs typeface="Times New Roman"/>
                <a:sym typeface="Times New Roman"/>
              </a:rPr>
            </a:br>
            <a:r>
              <a:rPr lang="en-GB" sz="3200" b="1" dirty="0" smtClean="0">
                <a:solidFill>
                  <a:schemeClr val="dk1"/>
                </a:solidFill>
                <a:latin typeface="Times New Roman"/>
                <a:ea typeface="Times New Roman"/>
                <a:cs typeface="Times New Roman"/>
                <a:sym typeface="Times New Roman"/>
              </a:rPr>
              <a:t>Prevention and Intervention</a:t>
            </a:r>
            <a:endParaRPr sz="3200" b="1" dirty="0">
              <a:solidFill>
                <a:schemeClr val="dk1"/>
              </a:solidFill>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Google Shape;178;p3"/>
          <p:cNvSpPr txBox="1"/>
          <p:nvPr/>
        </p:nvSpPr>
        <p:spPr>
          <a:xfrm>
            <a:off x="171536" y="875352"/>
            <a:ext cx="11848918" cy="8125271"/>
          </a:xfrm>
          <a:prstGeom prst="rect">
            <a:avLst/>
          </a:prstGeom>
          <a:noFill/>
          <a:ln>
            <a:noFill/>
          </a:ln>
        </p:spPr>
        <p:txBody>
          <a:bodyPr spcFirstLastPara="1" wrap="square" lIns="91425" tIns="91425" rIns="91425" bIns="91425" anchor="t" anchorCtr="0">
            <a:spAutoFit/>
          </a:bodyPr>
          <a:lstStyle/>
          <a:p>
            <a:pPr marL="69850" algn="just">
              <a:buSzPts val="2500"/>
              <a:tabLst>
                <a:tab pos="452438" algn="l"/>
              </a:tabLst>
            </a:pPr>
            <a:r>
              <a:rPr lang="en-GB" sz="1600" b="1" u="sng" dirty="0">
                <a:solidFill>
                  <a:srgbClr val="3687A4"/>
                </a:solidFill>
                <a:latin typeface="Times New Roman"/>
                <a:ea typeface="Times New Roman"/>
                <a:cs typeface="Times New Roman"/>
                <a:sym typeface="Wingdings" panose="05000000000000000000" pitchFamily="2" charset="2"/>
              </a:rPr>
              <a:t>Adoption of </a:t>
            </a:r>
            <a:r>
              <a:rPr lang="en-GB" sz="1600" b="1" u="sng" dirty="0" smtClean="0">
                <a:solidFill>
                  <a:srgbClr val="3687A4"/>
                </a:solidFill>
                <a:latin typeface="Times New Roman"/>
                <a:ea typeface="Times New Roman"/>
                <a:cs typeface="Times New Roman"/>
                <a:sym typeface="Wingdings" panose="05000000000000000000" pitchFamily="2" charset="2"/>
              </a:rPr>
              <a:t>Target Hardening </a:t>
            </a:r>
            <a:r>
              <a:rPr lang="en-GB" sz="1600" b="1" u="sng" dirty="0">
                <a:solidFill>
                  <a:srgbClr val="3687A4"/>
                </a:solidFill>
                <a:latin typeface="Times New Roman"/>
                <a:ea typeface="Times New Roman"/>
                <a:cs typeface="Times New Roman"/>
                <a:sym typeface="Wingdings" panose="05000000000000000000" pitchFamily="2" charset="2"/>
              </a:rPr>
              <a:t>/ MARAC </a:t>
            </a:r>
            <a:r>
              <a:rPr lang="en-GB" sz="1600" b="1" u="sng" dirty="0" smtClean="0">
                <a:solidFill>
                  <a:srgbClr val="3687A4"/>
                </a:solidFill>
                <a:latin typeface="Times New Roman"/>
                <a:ea typeface="Times New Roman"/>
                <a:cs typeface="Times New Roman"/>
                <a:sym typeface="Wingdings" panose="05000000000000000000" pitchFamily="2" charset="2"/>
              </a:rPr>
              <a:t>Safeguarding </a:t>
            </a:r>
            <a:r>
              <a:rPr lang="en-GB" sz="1600" b="1" u="sng" dirty="0" smtClean="0">
                <a:solidFill>
                  <a:srgbClr val="3687A4"/>
                </a:solidFill>
                <a:latin typeface="Times New Roman"/>
                <a:ea typeface="Times New Roman"/>
                <a:cs typeface="Times New Roman"/>
                <a:sym typeface="Wingdings" panose="05000000000000000000" pitchFamily="2" charset="2"/>
              </a:rPr>
              <a:t>Measures</a:t>
            </a:r>
          </a:p>
          <a:p>
            <a:pPr marL="355600" indent="-285750" algn="just">
              <a:buSzPts val="2500"/>
              <a:buFont typeface="Arial" panose="020B0604020202020204" pitchFamily="34" charset="0"/>
              <a:buChar char="•"/>
              <a:tabLst>
                <a:tab pos="452438" algn="l"/>
              </a:tabLst>
            </a:pPr>
            <a:r>
              <a:rPr lang="en-GB" sz="1600" b="1" dirty="0">
                <a:latin typeface="Times New Roman" panose="02020603050405020304" pitchFamily="18" charset="0"/>
                <a:ea typeface="Times New Roman"/>
                <a:cs typeface="Times New Roman" panose="02020603050405020304" pitchFamily="18" charset="0"/>
                <a:sym typeface="Wingdings" panose="05000000000000000000" pitchFamily="2" charset="2"/>
              </a:rPr>
              <a:t>Clear, Hold, Build at a neighbourhood and individual level. Medium rather than short-term approach </a:t>
            </a:r>
            <a:endParaRPr lang="en-GB" sz="1600" b="1" u="sng" dirty="0" smtClean="0">
              <a:solidFill>
                <a:srgbClr val="3687A4"/>
              </a:solidFill>
              <a:latin typeface="Times New Roman"/>
              <a:ea typeface="Times New Roman"/>
              <a:cs typeface="Times New Roman"/>
              <a:sym typeface="Wingdings" panose="05000000000000000000" pitchFamily="2" charset="2"/>
            </a:endParaRPr>
          </a:p>
          <a:p>
            <a:pPr marL="355600" indent="-285750" algn="just">
              <a:buSzPts val="2500"/>
              <a:buFont typeface="Arial" panose="020B0604020202020204" pitchFamily="34" charset="0"/>
              <a:buChar char="•"/>
              <a:tabLst>
                <a:tab pos="452438" algn="l"/>
              </a:tabLst>
            </a:pPr>
            <a:r>
              <a:rPr lang="en-GB" sz="1600" b="1" dirty="0" smtClean="0">
                <a:latin typeface="Times New Roman"/>
                <a:ea typeface="Times New Roman"/>
                <a:cs typeface="Times New Roman"/>
                <a:sym typeface="Wingdings" panose="05000000000000000000" pitchFamily="2" charset="2"/>
              </a:rPr>
              <a:t>Offer ‘refuge’ to victims for a few days (e.g. via The Salvation Army)</a:t>
            </a:r>
          </a:p>
          <a:p>
            <a:pPr marL="355600" indent="-285750" algn="just">
              <a:buSzPts val="2500"/>
              <a:buFont typeface="Arial" panose="020B0604020202020204" pitchFamily="34" charset="0"/>
              <a:buChar char="•"/>
              <a:tabLst>
                <a:tab pos="452438" algn="l"/>
              </a:tabLst>
            </a:pPr>
            <a:r>
              <a:rPr lang="en-GB" sz="1600" b="1" dirty="0" smtClean="0">
                <a:latin typeface="Times New Roman"/>
                <a:ea typeface="Times New Roman"/>
                <a:cs typeface="Times New Roman"/>
                <a:sym typeface="Wingdings" panose="05000000000000000000" pitchFamily="2" charset="2"/>
              </a:rPr>
              <a:t>NRM referral if appropriate </a:t>
            </a:r>
          </a:p>
          <a:p>
            <a:pPr marL="355600" indent="-285750" algn="just">
              <a:buSzPts val="2500"/>
              <a:buFont typeface="Arial" panose="020B0604020202020204" pitchFamily="34" charset="0"/>
              <a:buChar char="•"/>
              <a:tabLst>
                <a:tab pos="452438" algn="l"/>
              </a:tabLst>
            </a:pPr>
            <a:r>
              <a:rPr lang="en-GB" sz="1600" b="1" dirty="0" smtClean="0">
                <a:latin typeface="Times New Roman"/>
                <a:ea typeface="Times New Roman"/>
                <a:cs typeface="Times New Roman"/>
                <a:sym typeface="Wingdings" panose="05000000000000000000" pitchFamily="2" charset="2"/>
              </a:rPr>
              <a:t>Regular welfare </a:t>
            </a:r>
            <a:r>
              <a:rPr lang="en-GB" sz="1600" b="1" dirty="0">
                <a:latin typeface="Times New Roman"/>
                <a:ea typeface="Times New Roman"/>
                <a:cs typeface="Times New Roman"/>
                <a:sym typeface="Wingdings" panose="05000000000000000000" pitchFamily="2" charset="2"/>
              </a:rPr>
              <a:t>checks and police </a:t>
            </a:r>
            <a:r>
              <a:rPr lang="en-GB" sz="1600" b="1" dirty="0" smtClean="0">
                <a:latin typeface="Times New Roman"/>
                <a:ea typeface="Times New Roman"/>
                <a:cs typeface="Times New Roman"/>
                <a:sym typeface="Wingdings" panose="05000000000000000000" pitchFamily="2" charset="2"/>
              </a:rPr>
              <a:t>patrols</a:t>
            </a:r>
          </a:p>
          <a:p>
            <a:pPr marL="355600" indent="-285750" algn="just">
              <a:buSzPts val="2500"/>
              <a:buFont typeface="Arial" panose="020B0604020202020204" pitchFamily="34" charset="0"/>
              <a:buChar char="•"/>
              <a:tabLst>
                <a:tab pos="452438" algn="l"/>
              </a:tabLst>
            </a:pPr>
            <a:r>
              <a:rPr lang="en-GB" sz="1600" b="1" dirty="0" smtClean="0">
                <a:latin typeface="Times New Roman"/>
                <a:ea typeface="Times New Roman"/>
                <a:cs typeface="Times New Roman"/>
                <a:sym typeface="Wingdings" panose="05000000000000000000" pitchFamily="2" charset="2"/>
              </a:rPr>
              <a:t>Cucooning and/or leaflet drops in surrounding </a:t>
            </a:r>
            <a:r>
              <a:rPr lang="en-GB" sz="1600" b="1" dirty="0" smtClean="0">
                <a:latin typeface="Times New Roman"/>
                <a:ea typeface="Times New Roman"/>
                <a:cs typeface="Times New Roman"/>
                <a:sym typeface="Wingdings" panose="05000000000000000000" pitchFamily="2" charset="2"/>
              </a:rPr>
              <a:t>properties (4x4)</a:t>
            </a:r>
            <a:endParaRPr lang="en-GB" sz="1600" b="1" dirty="0" smtClean="0">
              <a:latin typeface="Times New Roman"/>
              <a:ea typeface="Times New Roman"/>
              <a:cs typeface="Times New Roman"/>
              <a:sym typeface="Wingdings" panose="05000000000000000000" pitchFamily="2" charset="2"/>
            </a:endParaRPr>
          </a:p>
          <a:p>
            <a:pPr marL="355600" indent="-285750" algn="just">
              <a:buSzPts val="2500"/>
              <a:buFont typeface="Arial" panose="020B0604020202020204" pitchFamily="34" charset="0"/>
              <a:buChar char="•"/>
              <a:tabLst>
                <a:tab pos="452438" algn="l"/>
              </a:tabLst>
            </a:pPr>
            <a:r>
              <a:rPr lang="en-GB" sz="1600" b="1" dirty="0" smtClean="0">
                <a:latin typeface="Times New Roman"/>
                <a:ea typeface="Times New Roman"/>
                <a:cs typeface="Times New Roman"/>
                <a:sym typeface="Wingdings" panose="05000000000000000000" pitchFamily="2" charset="2"/>
              </a:rPr>
              <a:t>Informal no-guests notice or Partial Closure Order (is signage in the best interests of the victim?)</a:t>
            </a:r>
          </a:p>
          <a:p>
            <a:pPr marL="355600" indent="-285750" algn="just">
              <a:buSzPts val="2500"/>
              <a:buFont typeface="Arial" panose="020B0604020202020204" pitchFamily="34" charset="0"/>
              <a:buChar char="•"/>
              <a:tabLst>
                <a:tab pos="452438" algn="l"/>
              </a:tabLst>
            </a:pPr>
            <a:r>
              <a:rPr lang="en-GB" sz="1600" b="1" dirty="0" smtClean="0">
                <a:solidFill>
                  <a:srgbClr val="FF0000"/>
                </a:solidFill>
                <a:latin typeface="Times New Roman"/>
                <a:ea typeface="Times New Roman"/>
                <a:cs typeface="Times New Roman"/>
                <a:sym typeface="Wingdings" panose="05000000000000000000" pitchFamily="2" charset="2"/>
              </a:rPr>
              <a:t>Panic alarms; Hollie Guard; SmartWater; door spy holes; video doorbells; secure locks, doors and windows; </a:t>
            </a:r>
            <a:r>
              <a:rPr lang="en-GB" sz="1600" b="1" dirty="0">
                <a:solidFill>
                  <a:srgbClr val="FF0000"/>
                </a:solidFill>
                <a:latin typeface="Times New Roman"/>
                <a:ea typeface="Times New Roman"/>
                <a:cs typeface="Times New Roman"/>
                <a:sym typeface="Wingdings" panose="05000000000000000000" pitchFamily="2" charset="2"/>
              </a:rPr>
              <a:t>new SIM cards </a:t>
            </a:r>
            <a:r>
              <a:rPr lang="en-GB" sz="1600" b="1" dirty="0" smtClean="0">
                <a:solidFill>
                  <a:srgbClr val="FF0000"/>
                </a:solidFill>
                <a:latin typeface="Times New Roman"/>
                <a:ea typeface="Times New Roman"/>
                <a:cs typeface="Times New Roman"/>
                <a:sym typeface="Wingdings" panose="05000000000000000000" pitchFamily="2" charset="2"/>
              </a:rPr>
              <a:t>to prevent contact (private-sector </a:t>
            </a:r>
            <a:r>
              <a:rPr lang="en-GB" sz="1600" b="1" dirty="0">
                <a:solidFill>
                  <a:srgbClr val="FF0000"/>
                </a:solidFill>
                <a:latin typeface="Times New Roman"/>
                <a:ea typeface="Times New Roman"/>
                <a:cs typeface="Times New Roman"/>
                <a:sym typeface="Wingdings" panose="05000000000000000000" pitchFamily="2" charset="2"/>
              </a:rPr>
              <a:t>collaboration); higher fences; mobile CCTV; lighting (streets and passage ways); alley </a:t>
            </a:r>
            <a:r>
              <a:rPr lang="en-GB" sz="1600" b="1" dirty="0" smtClean="0">
                <a:solidFill>
                  <a:srgbClr val="FF0000"/>
                </a:solidFill>
                <a:latin typeface="Times New Roman"/>
                <a:ea typeface="Times New Roman"/>
                <a:cs typeface="Times New Roman"/>
                <a:sym typeface="Wingdings" panose="05000000000000000000" pitchFamily="2" charset="2"/>
              </a:rPr>
              <a:t>gates</a:t>
            </a:r>
          </a:p>
          <a:p>
            <a:pPr marL="355600" indent="-285750" algn="just">
              <a:buSzPts val="2500"/>
              <a:buFont typeface="Arial" panose="020B0604020202020204" pitchFamily="34" charset="0"/>
              <a:buChar char="•"/>
              <a:tabLst>
                <a:tab pos="452438" algn="l"/>
              </a:tabLst>
            </a:pPr>
            <a:r>
              <a:rPr lang="en-GB" sz="1600" b="1" dirty="0" smtClean="0">
                <a:latin typeface="Times New Roman"/>
                <a:ea typeface="Times New Roman"/>
                <a:cs typeface="Times New Roman"/>
                <a:sym typeface="Wingdings" panose="05000000000000000000" pitchFamily="2" charset="2"/>
              </a:rPr>
              <a:t>360 degree support offered (e.g. addiction; housing; mental and physical health; Local Area Coordinators)</a:t>
            </a:r>
          </a:p>
          <a:p>
            <a:pPr marL="355600" indent="-285750" algn="just">
              <a:buSzPts val="2500"/>
              <a:buFont typeface="Arial" panose="020B0604020202020204" pitchFamily="34" charset="0"/>
              <a:buChar char="•"/>
              <a:tabLst>
                <a:tab pos="452438" algn="l"/>
              </a:tabLst>
            </a:pPr>
            <a:r>
              <a:rPr lang="en-GB" sz="1600" b="1" dirty="0" smtClean="0">
                <a:latin typeface="Times New Roman"/>
                <a:ea typeface="Times New Roman"/>
                <a:cs typeface="Times New Roman"/>
                <a:sym typeface="Wingdings" panose="05000000000000000000" pitchFamily="2" charset="2"/>
              </a:rPr>
              <a:t>Move to a new property (with victim’s consent) – exchange arrangement with other Housing Providers? </a:t>
            </a:r>
          </a:p>
          <a:p>
            <a:pPr marL="69850" algn="just">
              <a:buSzPts val="2500"/>
              <a:tabLst>
                <a:tab pos="452438" algn="l"/>
              </a:tabLst>
            </a:pPr>
            <a:endParaRPr lang="en-GB" sz="1000" b="1" dirty="0">
              <a:latin typeface="Times New Roman"/>
              <a:ea typeface="Times New Roman"/>
              <a:cs typeface="Times New Roman"/>
              <a:sym typeface="Wingdings" panose="05000000000000000000" pitchFamily="2" charset="2"/>
            </a:endParaRPr>
          </a:p>
          <a:p>
            <a:pPr marL="69850" algn="just">
              <a:buSzPts val="2500"/>
              <a:tabLst>
                <a:tab pos="452438" algn="l"/>
              </a:tabLst>
            </a:pPr>
            <a:r>
              <a:rPr lang="en-GB" sz="1600" b="1" u="sng" dirty="0" smtClean="0">
                <a:solidFill>
                  <a:srgbClr val="3687A4"/>
                </a:solidFill>
                <a:latin typeface="Times New Roman"/>
                <a:ea typeface="Times New Roman"/>
                <a:cs typeface="Times New Roman"/>
                <a:sym typeface="Wingdings" panose="05000000000000000000" pitchFamily="2" charset="2"/>
              </a:rPr>
              <a:t>Safeguarding Non-Cooperative Victims</a:t>
            </a:r>
          </a:p>
          <a:p>
            <a:pPr marL="355600" indent="-285750" algn="just">
              <a:buSzPts val="2500"/>
              <a:buFont typeface="Arial" panose="020B0604020202020204" pitchFamily="34" charset="0"/>
              <a:buChar char="•"/>
              <a:tabLst>
                <a:tab pos="452438" algn="l"/>
              </a:tabLst>
            </a:pPr>
            <a:r>
              <a:rPr lang="en-GB" sz="1600" b="1" dirty="0" smtClean="0">
                <a:latin typeface="Times New Roman"/>
                <a:ea typeface="Times New Roman"/>
                <a:cs typeface="Times New Roman"/>
                <a:sym typeface="Wingdings" panose="05000000000000000000" pitchFamily="2" charset="2"/>
              </a:rPr>
              <a:t>Which organisation is best placed to lead? Who has/had the strongest relationship with the victim?</a:t>
            </a:r>
          </a:p>
          <a:p>
            <a:pPr marL="355600" indent="-285750" algn="just">
              <a:buSzPts val="2500"/>
              <a:buFont typeface="Arial" panose="020B0604020202020204" pitchFamily="34" charset="0"/>
              <a:buChar char="•"/>
              <a:tabLst>
                <a:tab pos="452438" algn="l"/>
              </a:tabLst>
            </a:pPr>
            <a:r>
              <a:rPr lang="en-GB" sz="1600" b="1" dirty="0" smtClean="0">
                <a:latin typeface="Times New Roman"/>
                <a:ea typeface="Times New Roman"/>
                <a:cs typeface="Times New Roman"/>
                <a:sym typeface="Wingdings" panose="05000000000000000000" pitchFamily="2" charset="2"/>
              </a:rPr>
              <a:t>Fear should not be a driver for engagement (e.g. threat of losing tenancy) – re-isolation and feeling of being trapped (suicide)</a:t>
            </a:r>
          </a:p>
          <a:p>
            <a:pPr marL="355600" indent="-285750" algn="just">
              <a:buSzPts val="2500"/>
              <a:buFont typeface="Arial" panose="020B0604020202020204" pitchFamily="34" charset="0"/>
              <a:buChar char="•"/>
              <a:tabLst>
                <a:tab pos="452438" algn="l"/>
              </a:tabLst>
            </a:pPr>
            <a:r>
              <a:rPr lang="en-GB" sz="1600" b="1" dirty="0" smtClean="0">
                <a:latin typeface="Times New Roman"/>
                <a:ea typeface="Times New Roman"/>
                <a:cs typeface="Times New Roman"/>
                <a:sym typeface="Wingdings" panose="05000000000000000000" pitchFamily="2" charset="2"/>
              </a:rPr>
              <a:t>Regular welfare checks (not police)</a:t>
            </a:r>
          </a:p>
          <a:p>
            <a:pPr marL="355600" indent="-285750" algn="just">
              <a:buSzPts val="2500"/>
              <a:buFont typeface="Arial" panose="020B0604020202020204" pitchFamily="34" charset="0"/>
              <a:buChar char="•"/>
              <a:tabLst>
                <a:tab pos="452438" algn="l"/>
              </a:tabLst>
            </a:pPr>
            <a:r>
              <a:rPr lang="en-GB" sz="1600" b="1" dirty="0" smtClean="0">
                <a:latin typeface="Times New Roman"/>
                <a:ea typeface="Times New Roman"/>
                <a:cs typeface="Times New Roman"/>
                <a:sym typeface="Wingdings" panose="05000000000000000000" pitchFamily="2" charset="2"/>
              </a:rPr>
              <a:t>Duty to Notify referral?</a:t>
            </a:r>
          </a:p>
          <a:p>
            <a:pPr marL="69850" algn="just">
              <a:buSzPts val="2500"/>
              <a:tabLst>
                <a:tab pos="452438" algn="l"/>
              </a:tabLst>
            </a:pPr>
            <a:endParaRPr lang="en-GB" sz="1000" b="1" dirty="0">
              <a:solidFill>
                <a:srgbClr val="3687A4"/>
              </a:solidFill>
              <a:latin typeface="Times New Roman"/>
              <a:ea typeface="Times New Roman"/>
              <a:cs typeface="Times New Roman"/>
              <a:sym typeface="Wingdings" panose="05000000000000000000" pitchFamily="2" charset="2"/>
            </a:endParaRPr>
          </a:p>
          <a:p>
            <a:pPr marL="69850" algn="just">
              <a:buSzPts val="2500"/>
              <a:tabLst>
                <a:tab pos="452438" algn="l"/>
              </a:tabLst>
            </a:pPr>
            <a:r>
              <a:rPr lang="en-GB" sz="1600" b="1" u="sng" dirty="0" smtClean="0">
                <a:solidFill>
                  <a:srgbClr val="3687A4"/>
                </a:solidFill>
                <a:latin typeface="Times New Roman"/>
                <a:ea typeface="Times New Roman"/>
                <a:cs typeface="Times New Roman"/>
                <a:sym typeface="Wingdings" panose="05000000000000000000" pitchFamily="2" charset="2"/>
              </a:rPr>
              <a:t>Sensitive Lets / Cuckooing Risk Assessment Tool(s)</a:t>
            </a:r>
          </a:p>
          <a:p>
            <a:pPr marL="355600" indent="-285750" algn="just">
              <a:buSzPts val="2500"/>
              <a:buFont typeface="Arial" panose="020B0604020202020204" pitchFamily="34" charset="0"/>
              <a:buChar char="•"/>
              <a:tabLst>
                <a:tab pos="452438" algn="l"/>
              </a:tabLst>
            </a:pPr>
            <a:r>
              <a:rPr lang="en-GB" sz="1600" b="1" dirty="0" smtClean="0">
                <a:solidFill>
                  <a:srgbClr val="FF0000"/>
                </a:solidFill>
                <a:latin typeface="Times New Roman"/>
                <a:ea typeface="Times New Roman"/>
                <a:cs typeface="Times New Roman"/>
                <a:sym typeface="Wingdings" panose="05000000000000000000" pitchFamily="2" charset="2"/>
              </a:rPr>
              <a:t>Housing shortage means that vulnerable people may be housed in high-risk areas</a:t>
            </a:r>
            <a:endParaRPr lang="en-GB" sz="1600" b="1" dirty="0">
              <a:solidFill>
                <a:srgbClr val="FF0000"/>
              </a:solidFill>
              <a:latin typeface="Times New Roman"/>
              <a:ea typeface="Times New Roman"/>
              <a:cs typeface="Times New Roman"/>
              <a:sym typeface="Wingdings" panose="05000000000000000000" pitchFamily="2" charset="2"/>
            </a:endParaRPr>
          </a:p>
          <a:p>
            <a:pPr marL="355600" indent="-285750" algn="just">
              <a:buSzPts val="2500"/>
              <a:buFont typeface="Arial" panose="020B0604020202020204" pitchFamily="34" charset="0"/>
              <a:buChar char="•"/>
              <a:tabLst>
                <a:tab pos="452438" algn="l"/>
              </a:tabLst>
            </a:pPr>
            <a:r>
              <a:rPr lang="en-GB" sz="1600" b="1" dirty="0" smtClean="0">
                <a:solidFill>
                  <a:srgbClr val="FF0000"/>
                </a:solidFill>
                <a:latin typeface="Times New Roman"/>
                <a:ea typeface="Times New Roman"/>
                <a:cs typeface="Times New Roman"/>
                <a:sym typeface="Wingdings" panose="05000000000000000000" pitchFamily="2" charset="2"/>
              </a:rPr>
              <a:t>Assess risk, deliver tenant education re. exploitation (simple language and messaging – your home is your safe space; no such thing as a free pizza) and ensure multi-agency safeguarding mechanisms are </a:t>
            </a:r>
            <a:r>
              <a:rPr lang="en-GB" sz="1600" b="1" smtClean="0">
                <a:solidFill>
                  <a:srgbClr val="FF0000"/>
                </a:solidFill>
                <a:latin typeface="Times New Roman"/>
                <a:ea typeface="Times New Roman"/>
                <a:cs typeface="Times New Roman"/>
                <a:sym typeface="Wingdings" panose="05000000000000000000" pitchFamily="2" charset="2"/>
              </a:rPr>
              <a:t>in </a:t>
            </a:r>
            <a:r>
              <a:rPr lang="en-GB" sz="1600" b="1" smtClean="0">
                <a:solidFill>
                  <a:srgbClr val="FF0000"/>
                </a:solidFill>
                <a:latin typeface="Times New Roman"/>
                <a:ea typeface="Times New Roman"/>
                <a:cs typeface="Times New Roman"/>
                <a:sym typeface="Wingdings" panose="05000000000000000000" pitchFamily="2" charset="2"/>
              </a:rPr>
              <a:t>place</a:t>
            </a:r>
          </a:p>
          <a:p>
            <a:pPr marL="355600" indent="-285750" algn="just">
              <a:buSzPts val="2500"/>
              <a:buFont typeface="Arial" panose="020B0604020202020204" pitchFamily="34" charset="0"/>
              <a:buChar char="•"/>
              <a:tabLst>
                <a:tab pos="452438" algn="l"/>
              </a:tabLst>
            </a:pPr>
            <a:r>
              <a:rPr lang="en-GB" sz="1600" b="1" smtClean="0">
                <a:solidFill>
                  <a:srgbClr val="FF0000"/>
                </a:solidFill>
                <a:latin typeface="Times New Roman"/>
                <a:ea typeface="Times New Roman"/>
                <a:cs typeface="Times New Roman"/>
                <a:sym typeface="Wingdings" panose="05000000000000000000" pitchFamily="2" charset="2"/>
              </a:rPr>
              <a:t>Uncooperative </a:t>
            </a:r>
            <a:r>
              <a:rPr lang="en-GB" sz="1600" b="1" dirty="0" smtClean="0">
                <a:solidFill>
                  <a:srgbClr val="FF0000"/>
                </a:solidFill>
                <a:latin typeface="Times New Roman"/>
                <a:ea typeface="Times New Roman"/>
                <a:cs typeface="Times New Roman"/>
                <a:sym typeface="Wingdings" panose="05000000000000000000" pitchFamily="2" charset="2"/>
              </a:rPr>
              <a:t>Private Landlords  </a:t>
            </a:r>
            <a:r>
              <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rPr>
              <a:t>warn </a:t>
            </a:r>
            <a:r>
              <a:rPr lang="en-GB" sz="1600" b="1" dirty="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rPr>
              <a:t>may be complicit in organised crime and may face </a:t>
            </a:r>
            <a:r>
              <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rPr>
              <a:t>prosecution</a:t>
            </a:r>
            <a:endParaRPr lang="en-GB" sz="1600" b="1" dirty="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endParaRPr>
          </a:p>
          <a:p>
            <a:pPr marL="527050" indent="-457200" algn="just">
              <a:buSzPts val="2500"/>
              <a:buAutoNum type="arabicParenR"/>
              <a:tabLst>
                <a:tab pos="452438" algn="l"/>
              </a:tabLst>
            </a:pPr>
            <a:endParaRPr lang="en-GB" sz="1800" dirty="0">
              <a:latin typeface="Times New Roman"/>
              <a:ea typeface="Times New Roman"/>
              <a:cs typeface="Times New Roman"/>
              <a:sym typeface="Wingdings" panose="05000000000000000000" pitchFamily="2" charset="2"/>
            </a:endParaRPr>
          </a:p>
          <a:p>
            <a:pPr marL="527050" indent="-457200" algn="just">
              <a:buSzPts val="2500"/>
              <a:buAutoNum type="arabicParenR"/>
              <a:tabLst>
                <a:tab pos="452438" algn="l"/>
              </a:tabLst>
            </a:pPr>
            <a:endParaRPr lang="en-GB" sz="2000" dirty="0">
              <a:latin typeface="Times New Roman"/>
              <a:ea typeface="Times New Roman"/>
              <a:cs typeface="Times New Roman"/>
              <a:sym typeface="Wingdings" panose="05000000000000000000" pitchFamily="2" charset="2"/>
            </a:endParaRPr>
          </a:p>
          <a:p>
            <a:pPr marL="69850" algn="just">
              <a:buSzPts val="2500"/>
              <a:tabLst>
                <a:tab pos="452438" algn="l"/>
              </a:tabLst>
            </a:pPr>
            <a:endParaRPr lang="en-GB" sz="1800" dirty="0" smtClean="0">
              <a:latin typeface="Times New Roman"/>
              <a:ea typeface="Times New Roman"/>
              <a:cs typeface="Times New Roman"/>
              <a:sym typeface="Wingdings" panose="05000000000000000000" pitchFamily="2" charset="2"/>
            </a:endParaRPr>
          </a:p>
          <a:p>
            <a:pPr marL="69850" lvl="0" algn="l" rtl="0">
              <a:spcBef>
                <a:spcPts val="0"/>
              </a:spcBef>
              <a:spcAft>
                <a:spcPts val="0"/>
              </a:spcAft>
              <a:buSzPts val="2500"/>
            </a:pPr>
            <a:endParaRPr lang="en-GB" sz="2000" b="1" dirty="0">
              <a:solidFill>
                <a:schemeClr val="dk1"/>
              </a:solidFill>
              <a:latin typeface="Times New Roman"/>
              <a:ea typeface="Times New Roman"/>
              <a:cs typeface="Times New Roman"/>
              <a:sym typeface="Times New Roman"/>
            </a:endParaRPr>
          </a:p>
          <a:p>
            <a:pPr marL="533400" lvl="0" indent="-444500" algn="l" rtl="0">
              <a:spcBef>
                <a:spcPts val="0"/>
              </a:spcBef>
              <a:spcAft>
                <a:spcPts val="0"/>
              </a:spcAft>
              <a:buSzPts val="2500"/>
            </a:pPr>
            <a:endParaRPr lang="en-GB" sz="2000" dirty="0">
              <a:latin typeface="Times New Roman"/>
              <a:ea typeface="Times New Roman"/>
              <a:cs typeface="Times New Roman"/>
              <a:sym typeface="Times New Roman"/>
            </a:endParaRPr>
          </a:p>
          <a:p>
            <a:pPr marL="69850" lvl="0" algn="l" rtl="0">
              <a:spcBef>
                <a:spcPts val="0"/>
              </a:spcBef>
              <a:spcAft>
                <a:spcPts val="0"/>
              </a:spcAft>
              <a:buSzPts val="2500"/>
            </a:pPr>
            <a:endParaRPr lang="en-GB" sz="2500" dirty="0">
              <a:solidFill>
                <a:schemeClr val="dk1"/>
              </a:solidFill>
              <a:latin typeface="Times New Roman"/>
              <a:ea typeface="Times New Roman"/>
              <a:cs typeface="Times New Roman"/>
              <a:sym typeface="Times New Roman"/>
            </a:endParaRPr>
          </a:p>
          <a:p>
            <a:pPr marL="69850" lvl="0" algn="l" rtl="0">
              <a:spcBef>
                <a:spcPts val="0"/>
              </a:spcBef>
              <a:spcAft>
                <a:spcPts val="0"/>
              </a:spcAft>
              <a:buSzPts val="2500"/>
            </a:pPr>
            <a:endParaRPr sz="2500"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Calibri"/>
              <a:ea typeface="Calibri"/>
              <a:cs typeface="Calibri"/>
              <a:sym typeface="Calibri"/>
            </a:endParaRPr>
          </a:p>
        </p:txBody>
      </p:sp>
      <p:sp>
        <p:nvSpPr>
          <p:cNvPr id="175" name="Google Shape;175;p3"/>
          <p:cNvSpPr/>
          <p:nvPr/>
        </p:nvSpPr>
        <p:spPr>
          <a:xfrm rot="10800000" flipH="1">
            <a:off x="346073" y="730580"/>
            <a:ext cx="10517870" cy="6217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748999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F54B4"/>
        </a:solidFill>
        <a:effectLst/>
      </p:bgPr>
    </p:bg>
    <p:spTree>
      <p:nvGrpSpPr>
        <p:cNvPr id="1" name="Shape 182"/>
        <p:cNvGrpSpPr/>
        <p:nvPr/>
      </p:nvGrpSpPr>
      <p:grpSpPr>
        <a:xfrm>
          <a:off x="0" y="0"/>
          <a:ext cx="0" cy="0"/>
          <a:chOff x="0" y="0"/>
          <a:chExt cx="0" cy="0"/>
        </a:xfrm>
      </p:grpSpPr>
      <p:sp>
        <p:nvSpPr>
          <p:cNvPr id="183" name="Google Shape;183;p30"/>
          <p:cNvSpPr/>
          <p:nvPr/>
        </p:nvSpPr>
        <p:spPr>
          <a:xfrm>
            <a:off x="0" y="0"/>
            <a:ext cx="12192000" cy="6858000"/>
          </a:xfrm>
          <a:prstGeom prst="rect">
            <a:avLst/>
          </a:prstGeom>
          <a:solidFill>
            <a:srgbClr val="3687A4"/>
          </a:solidFill>
          <a:ln w="25400" cap="flat" cmpd="sng">
            <a:solidFill>
              <a:srgbClr val="3687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4" name="Google Shape;184;p30"/>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pic>
        <p:nvPicPr>
          <p:cNvPr id="185" name="Google Shape;185;p30"/>
          <p:cNvPicPr preferRelativeResize="0"/>
          <p:nvPr/>
        </p:nvPicPr>
        <p:blipFill rotWithShape="1">
          <a:blip r:embed="rId3">
            <a:alphaModFix/>
          </a:blip>
          <a:srcRect/>
          <a:stretch/>
        </p:blipFill>
        <p:spPr>
          <a:xfrm>
            <a:off x="9378008" y="5732207"/>
            <a:ext cx="2644820" cy="918464"/>
          </a:xfrm>
          <a:prstGeom prst="rect">
            <a:avLst/>
          </a:prstGeom>
          <a:noFill/>
          <a:ln>
            <a:noFill/>
          </a:ln>
        </p:spPr>
      </p:pic>
      <p:sp>
        <p:nvSpPr>
          <p:cNvPr id="186" name="Google Shape;186;p30"/>
          <p:cNvSpPr/>
          <p:nvPr/>
        </p:nvSpPr>
        <p:spPr>
          <a:xfrm>
            <a:off x="100638" y="78659"/>
            <a:ext cx="12036056" cy="6700682"/>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7" name="Google Shape;187;p30"/>
          <p:cNvSpPr/>
          <p:nvPr/>
        </p:nvSpPr>
        <p:spPr>
          <a:xfrm>
            <a:off x="2030819" y="1008819"/>
            <a:ext cx="7846828" cy="4922875"/>
          </a:xfrm>
          <a:prstGeom prst="rect">
            <a:avLst/>
          </a:prstGeom>
          <a:solidFill>
            <a:schemeClr val="lt1"/>
          </a:solidFill>
          <a:ln w="28575" cap="flat" cmpd="sng">
            <a:solidFill>
              <a:srgbClr val="3687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TextBox 1"/>
          <p:cNvSpPr txBox="1"/>
          <p:nvPr/>
        </p:nvSpPr>
        <p:spPr>
          <a:xfrm>
            <a:off x="3642071" y="2297605"/>
            <a:ext cx="5432298" cy="2800767"/>
          </a:xfrm>
          <a:prstGeom prst="rect">
            <a:avLst/>
          </a:prstGeom>
          <a:noFill/>
        </p:spPr>
        <p:txBody>
          <a:bodyPr wrap="square" rtlCol="0">
            <a:spAutoFit/>
          </a:bodyPr>
          <a:lstStyle/>
          <a:p>
            <a:r>
              <a:rPr lang="en-GB" sz="2000" b="1" dirty="0">
                <a:latin typeface="Times New Roman" panose="02020603050405020304" pitchFamily="18" charset="0"/>
                <a:cs typeface="Times New Roman" panose="02020603050405020304" pitchFamily="18" charset="0"/>
              </a:rPr>
              <a:t>For further information, please contact:</a:t>
            </a:r>
          </a:p>
          <a:p>
            <a:endParaRPr lang="en-GB" sz="2000" b="1" dirty="0">
              <a:latin typeface="Times New Roman" panose="02020603050405020304" pitchFamily="18" charset="0"/>
              <a:cs typeface="Times New Roman" panose="02020603050405020304" pitchFamily="18" charset="0"/>
            </a:endParaRPr>
          </a:p>
          <a:p>
            <a:r>
              <a:rPr lang="en-GB" sz="2000" b="1" dirty="0">
                <a:latin typeface="Times New Roman" panose="02020603050405020304" pitchFamily="18" charset="0"/>
                <a:cs typeface="Times New Roman" panose="02020603050405020304" pitchFamily="18" charset="0"/>
              </a:rPr>
              <a:t>Dr Laura Bainbridge</a:t>
            </a:r>
          </a:p>
          <a:p>
            <a:r>
              <a:rPr lang="en-GB" sz="2000" b="1" dirty="0">
                <a:latin typeface="Times New Roman" panose="02020603050405020304" pitchFamily="18" charset="0"/>
                <a:cs typeface="Times New Roman" panose="02020603050405020304" pitchFamily="18" charset="0"/>
              </a:rPr>
              <a:t>Lecturer in Criminal </a:t>
            </a:r>
            <a:r>
              <a:rPr lang="en-GB" sz="2000" b="1" dirty="0" smtClean="0">
                <a:latin typeface="Times New Roman" panose="02020603050405020304" pitchFamily="18" charset="0"/>
                <a:cs typeface="Times New Roman" panose="02020603050405020304" pitchFamily="18" charset="0"/>
              </a:rPr>
              <a:t>Justice</a:t>
            </a:r>
          </a:p>
          <a:p>
            <a:r>
              <a:rPr lang="en-GB" sz="2000" b="1" dirty="0" smtClean="0">
                <a:latin typeface="Times New Roman" panose="02020603050405020304" pitchFamily="18" charset="0"/>
                <a:cs typeface="Times New Roman" panose="02020603050405020304" pitchFamily="18" charset="0"/>
              </a:rPr>
              <a:t>School of Law</a:t>
            </a:r>
            <a:endParaRPr lang="en-GB" sz="2000" b="1" dirty="0">
              <a:latin typeface="Times New Roman" panose="02020603050405020304" pitchFamily="18" charset="0"/>
              <a:cs typeface="Times New Roman" panose="02020603050405020304" pitchFamily="18" charset="0"/>
            </a:endParaRPr>
          </a:p>
          <a:p>
            <a:r>
              <a:rPr lang="en-GB" sz="2000" b="1" dirty="0">
                <a:latin typeface="Times New Roman" panose="02020603050405020304" pitchFamily="18" charset="0"/>
                <a:cs typeface="Times New Roman" panose="02020603050405020304" pitchFamily="18" charset="0"/>
              </a:rPr>
              <a:t>University of Leeds</a:t>
            </a:r>
          </a:p>
          <a:p>
            <a:r>
              <a:rPr lang="en-GB" sz="2000" b="1" dirty="0">
                <a:latin typeface="Times New Roman" panose="02020603050405020304" pitchFamily="18" charset="0"/>
                <a:cs typeface="Times New Roman" panose="02020603050405020304" pitchFamily="18" charset="0"/>
                <a:hlinkClick r:id="rId4"/>
              </a:rPr>
              <a:t>L.Bainbridge@leeds.ac.uk</a:t>
            </a:r>
            <a:endParaRPr lang="en-GB" sz="2000" b="1" dirty="0">
              <a:latin typeface="Times New Roman" panose="02020603050405020304" pitchFamily="18" charset="0"/>
              <a:cs typeface="Times New Roman" panose="02020603050405020304" pitchFamily="18" charset="0"/>
            </a:endParaRPr>
          </a:p>
          <a:p>
            <a:endParaRPr lang="en-GB" sz="1800" b="1" dirty="0">
              <a:latin typeface="Times New Roman" panose="02020603050405020304" pitchFamily="18" charset="0"/>
              <a:cs typeface="Times New Roman" panose="02020603050405020304" pitchFamily="18" charset="0"/>
            </a:endParaRPr>
          </a:p>
          <a:p>
            <a:endParaRPr lang="en-GB" sz="1800" b="1" dirty="0">
              <a:latin typeface="Times New Roman" panose="02020603050405020304" pitchFamily="18" charset="0"/>
              <a:cs typeface="Times New Roman" panose="02020603050405020304" pitchFamily="18" charset="0"/>
            </a:endParaRPr>
          </a:p>
        </p:txBody>
      </p:sp>
      <p:pic>
        <p:nvPicPr>
          <p:cNvPr id="8" name="Google Shape;87;p1"/>
          <p:cNvPicPr preferRelativeResize="0"/>
          <p:nvPr/>
        </p:nvPicPr>
        <p:blipFill rotWithShape="1">
          <a:blip r:embed="rId3">
            <a:alphaModFix/>
          </a:blip>
          <a:srcRect/>
          <a:stretch/>
        </p:blipFill>
        <p:spPr>
          <a:xfrm>
            <a:off x="7999090" y="5159196"/>
            <a:ext cx="1766166" cy="62723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p:nvPr/>
        </p:nvSpPr>
        <p:spPr>
          <a:xfrm>
            <a:off x="84221" y="84221"/>
            <a:ext cx="12036056" cy="6700681"/>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1" name="Google Shape;111;p26"/>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13" name="Google Shape;113;p26"/>
          <p:cNvSpPr txBox="1">
            <a:spLocks noGrp="1"/>
          </p:cNvSpPr>
          <p:nvPr>
            <p:ph type="ctrTitle"/>
          </p:nvPr>
        </p:nvSpPr>
        <p:spPr>
          <a:xfrm>
            <a:off x="1190847" y="1212642"/>
            <a:ext cx="5968410" cy="766212"/>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9658"/>
              <a:buFont typeface="Times New Roman"/>
              <a:buNone/>
            </a:pPr>
            <a:r>
              <a:rPr lang="en-GB" sz="5200">
                <a:solidFill>
                  <a:schemeClr val="dk1"/>
                </a:solidFill>
                <a:latin typeface="Times New Roman"/>
                <a:ea typeface="Times New Roman"/>
                <a:cs typeface="Times New Roman"/>
                <a:sym typeface="Times New Roman"/>
              </a:rPr>
              <a:t/>
            </a:r>
            <a:br>
              <a:rPr lang="en-GB" sz="5200">
                <a:solidFill>
                  <a:schemeClr val="dk1"/>
                </a:solidFill>
                <a:latin typeface="Times New Roman"/>
                <a:ea typeface="Times New Roman"/>
                <a:cs typeface="Times New Roman"/>
                <a:sym typeface="Times New Roman"/>
              </a:rPr>
            </a:br>
            <a:endParaRPr sz="4000" b="1">
              <a:solidFill>
                <a:schemeClr val="dk1"/>
              </a:solidFill>
            </a:endParaRPr>
          </a:p>
        </p:txBody>
      </p:sp>
      <p:sp>
        <p:nvSpPr>
          <p:cNvPr id="114" name="Google Shape;114;p26"/>
          <p:cNvSpPr txBox="1"/>
          <p:nvPr/>
        </p:nvSpPr>
        <p:spPr>
          <a:xfrm>
            <a:off x="340242" y="-807927"/>
            <a:ext cx="5043378" cy="1751912"/>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ct val="116424"/>
              <a:buFont typeface="Times New Roman"/>
              <a:buNone/>
            </a:pPr>
            <a:r>
              <a:rPr lang="en-GB" sz="52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r>
            <a:br>
              <a:rPr lang="en-GB" sz="52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br>
            <a:r>
              <a:rPr lang="en-GB" sz="4000" b="1" i="0" u="none" strike="noStrike" cap="none" dirty="0" smtClean="0">
                <a:solidFill>
                  <a:schemeClr val="dk1"/>
                </a:solidFill>
                <a:latin typeface="Cambria" panose="02040503050406030204" pitchFamily="18" charset="0"/>
                <a:ea typeface="Cambria" panose="02040503050406030204" pitchFamily="18" charset="0"/>
                <a:cs typeface="Times New Roman"/>
                <a:sym typeface="Times New Roman"/>
              </a:rPr>
              <a:t>Event Information</a:t>
            </a:r>
            <a:endParaRPr sz="4000" b="1" i="0" u="none" strike="noStrike" cap="none" dirty="0">
              <a:solidFill>
                <a:schemeClr val="dk1"/>
              </a:solidFill>
              <a:latin typeface="Cambria" panose="02040503050406030204" pitchFamily="18" charset="0"/>
              <a:ea typeface="Cambria" panose="02040503050406030204" pitchFamily="18" charset="0"/>
              <a:cs typeface="Calibri"/>
              <a:sym typeface="Calibri"/>
            </a:endParaRPr>
          </a:p>
        </p:txBody>
      </p:sp>
      <p:pic>
        <p:nvPicPr>
          <p:cNvPr id="115" name="Google Shape;115;p26"/>
          <p:cNvPicPr preferRelativeResize="0"/>
          <p:nvPr/>
        </p:nvPicPr>
        <p:blipFill rotWithShape="1">
          <a:blip r:embed="rId3">
            <a:alphaModFix amt="17000"/>
          </a:blip>
          <a:srcRect/>
          <a:stretch/>
        </p:blipFill>
        <p:spPr>
          <a:xfrm>
            <a:off x="84221" y="97161"/>
            <a:ext cx="12128205" cy="6700681"/>
          </a:xfrm>
          <a:prstGeom prst="rect">
            <a:avLst/>
          </a:prstGeom>
          <a:noFill/>
          <a:ln>
            <a:noFill/>
          </a:ln>
        </p:spPr>
      </p:pic>
      <p:sp>
        <p:nvSpPr>
          <p:cNvPr id="116" name="Google Shape;116;p26"/>
          <p:cNvSpPr/>
          <p:nvPr/>
        </p:nvSpPr>
        <p:spPr>
          <a:xfrm>
            <a:off x="71724" y="6539959"/>
            <a:ext cx="12056108" cy="257883"/>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7" name="Google Shape;117;p26"/>
          <p:cNvSpPr txBox="1"/>
          <p:nvPr/>
        </p:nvSpPr>
        <p:spPr>
          <a:xfrm>
            <a:off x="338656" y="943985"/>
            <a:ext cx="11522244" cy="5324494"/>
          </a:xfrm>
          <a:prstGeom prst="rect">
            <a:avLst/>
          </a:prstGeom>
          <a:noFill/>
          <a:ln>
            <a:noFill/>
          </a:ln>
        </p:spPr>
        <p:txBody>
          <a:bodyPr spcFirstLastPara="1" wrap="square" lIns="91425" tIns="45700" rIns="91425" bIns="45700" anchor="t" anchorCtr="0">
            <a:spAutoFit/>
          </a:bodyPr>
          <a:lstStyle/>
          <a:p>
            <a:pPr marL="457200" indent="-457200" algn="just">
              <a:buFont typeface="Arial" panose="020B0604020202020204" pitchFamily="34" charset="0"/>
              <a:buChar char="•"/>
            </a:pPr>
            <a:endParaRPr lang="en-GB" sz="2000" b="1"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r>
              <a:rPr lang="en-GB" sz="2000" b="1" dirty="0">
                <a:latin typeface="Cambria" panose="02040503050406030204" pitchFamily="18" charset="0"/>
                <a:ea typeface="Cambria" panose="02040503050406030204" pitchFamily="18" charset="0"/>
                <a:cs typeface="Times New Roman" panose="02020603050405020304" pitchFamily="18" charset="0"/>
              </a:rPr>
              <a:t>A full programme for the </a:t>
            </a:r>
            <a:r>
              <a:rPr lang="en-GB" sz="2000" b="1" dirty="0" smtClean="0">
                <a:latin typeface="Cambria" panose="02040503050406030204" pitchFamily="18" charset="0"/>
                <a:ea typeface="Cambria" panose="02040503050406030204" pitchFamily="18" charset="0"/>
                <a:cs typeface="Times New Roman" panose="02020603050405020304" pitchFamily="18" charset="0"/>
              </a:rPr>
              <a:t>conference </a:t>
            </a:r>
            <a:r>
              <a:rPr lang="en-GB" sz="2000" b="1" dirty="0">
                <a:latin typeface="Cambria" panose="02040503050406030204" pitchFamily="18" charset="0"/>
                <a:ea typeface="Cambria" panose="02040503050406030204" pitchFamily="18" charset="0"/>
                <a:cs typeface="Times New Roman" panose="02020603050405020304" pitchFamily="18" charset="0"/>
              </a:rPr>
              <a:t>is included in your delegate pack</a:t>
            </a:r>
          </a:p>
          <a:p>
            <a:pPr algn="just"/>
            <a:endParaRPr lang="en-GB" sz="2000" b="1"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r>
              <a:rPr lang="en-GB" sz="2000" b="1" dirty="0">
                <a:latin typeface="Cambria" panose="02040503050406030204" pitchFamily="18" charset="0"/>
                <a:ea typeface="Cambria" panose="02040503050406030204" pitchFamily="18" charset="0"/>
                <a:cs typeface="Times New Roman" panose="02020603050405020304" pitchFamily="18" charset="0"/>
              </a:rPr>
              <a:t>Q+A at the end of each presentation </a:t>
            </a:r>
          </a:p>
          <a:p>
            <a:pPr marL="457200" indent="-457200" algn="just">
              <a:buFont typeface="Arial" panose="020B0604020202020204" pitchFamily="34" charset="0"/>
              <a:buChar char="•"/>
            </a:pPr>
            <a:endParaRPr lang="en-GB" sz="2000" b="1"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r>
              <a:rPr lang="en-GB" sz="2000" b="1" dirty="0">
                <a:latin typeface="Cambria" panose="02040503050406030204" pitchFamily="18" charset="0"/>
                <a:ea typeface="Cambria" panose="02040503050406030204" pitchFamily="18" charset="0"/>
                <a:cs typeface="Times New Roman" panose="02020603050405020304" pitchFamily="18" charset="0"/>
              </a:rPr>
              <a:t>Refreshments and lunch </a:t>
            </a:r>
            <a:endParaRPr lang="en-GB" sz="2000" b="1"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endParaRPr lang="en-GB" sz="2000" b="1"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r>
              <a:rPr lang="en-GB" sz="2000" b="1" dirty="0">
                <a:latin typeface="Cambria" panose="02040503050406030204" pitchFamily="18" charset="0"/>
                <a:ea typeface="Cambria" panose="02040503050406030204" pitchFamily="18" charset="0"/>
                <a:cs typeface="Times New Roman" panose="02020603050405020304" pitchFamily="18" charset="0"/>
              </a:rPr>
              <a:t>Fire alarm </a:t>
            </a:r>
            <a:r>
              <a:rPr lang="en-GB" sz="2000" b="1" dirty="0" smtClean="0">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a:t>
            </a:r>
            <a:r>
              <a:rPr lang="en-GB" sz="2000" b="1" dirty="0" smtClean="0">
                <a:latin typeface="Cambria" panose="02040503050406030204" pitchFamily="18" charset="0"/>
                <a:ea typeface="Cambria" panose="02040503050406030204" pitchFamily="18" charset="0"/>
                <a:cs typeface="Times New Roman" panose="02020603050405020304" pitchFamily="18" charset="0"/>
              </a:rPr>
              <a:t> </a:t>
            </a:r>
            <a:r>
              <a:rPr lang="en-GB" sz="2000" b="1" dirty="0">
                <a:latin typeface="Cambria" panose="02040503050406030204" pitchFamily="18" charset="0"/>
                <a:ea typeface="Cambria" panose="02040503050406030204" pitchFamily="18" charset="0"/>
                <a:cs typeface="Times New Roman" panose="02020603050405020304" pitchFamily="18" charset="0"/>
              </a:rPr>
              <a:t>congregate on the grass outside of the main entrance</a:t>
            </a:r>
          </a:p>
          <a:p>
            <a:pPr marL="457200" indent="-457200" algn="just">
              <a:buFont typeface="Arial" panose="020B0604020202020204" pitchFamily="34" charset="0"/>
              <a:buChar char="•"/>
            </a:pPr>
            <a:endParaRPr lang="en-GB" sz="2000" b="1"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r>
              <a:rPr lang="en-GB" sz="2000" b="1" dirty="0">
                <a:latin typeface="Cambria" panose="02040503050406030204" pitchFamily="18" charset="0"/>
                <a:ea typeface="Cambria" panose="02040503050406030204" pitchFamily="18" charset="0"/>
                <a:cs typeface="Times New Roman" panose="02020603050405020304" pitchFamily="18" charset="0"/>
              </a:rPr>
              <a:t>Wifi access </a:t>
            </a:r>
            <a:r>
              <a:rPr lang="en-GB" sz="2000" b="1" dirty="0" smtClean="0">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a:t>
            </a:r>
            <a:r>
              <a:rPr lang="en-GB" sz="2000" b="1" dirty="0" smtClean="0">
                <a:latin typeface="Cambria" panose="02040503050406030204" pitchFamily="18" charset="0"/>
                <a:ea typeface="Cambria" panose="02040503050406030204" pitchFamily="18" charset="0"/>
                <a:cs typeface="Times New Roman" panose="02020603050405020304" pitchFamily="18" charset="0"/>
              </a:rPr>
              <a:t> </a:t>
            </a:r>
          </a:p>
          <a:p>
            <a:pPr algn="just"/>
            <a:r>
              <a:rPr lang="en-GB" sz="2000" b="1" dirty="0" smtClean="0">
                <a:latin typeface="Cambria" panose="02040503050406030204" pitchFamily="18" charset="0"/>
                <a:ea typeface="Cambria" panose="02040503050406030204" pitchFamily="18" charset="0"/>
                <a:cs typeface="Times New Roman" panose="02020603050405020304" pitchFamily="18" charset="0"/>
              </a:rPr>
              <a:t>        Network:     Eduroam </a:t>
            </a:r>
            <a:endParaRPr lang="en-GB" sz="2000" b="1" dirty="0">
              <a:latin typeface="Cambria" panose="02040503050406030204" pitchFamily="18" charset="0"/>
              <a:ea typeface="Cambria" panose="02040503050406030204" pitchFamily="18" charset="0"/>
              <a:cs typeface="Times New Roman" panose="02020603050405020304" pitchFamily="18" charset="0"/>
            </a:endParaRPr>
          </a:p>
          <a:p>
            <a:pPr algn="just"/>
            <a:r>
              <a:rPr lang="en-GB" sz="2000" b="1" dirty="0">
                <a:latin typeface="Cambria" panose="02040503050406030204" pitchFamily="18" charset="0"/>
                <a:ea typeface="Cambria" panose="02040503050406030204" pitchFamily="18" charset="0"/>
                <a:cs typeface="Times New Roman" panose="02020603050405020304" pitchFamily="18" charset="0"/>
              </a:rPr>
              <a:t>        </a:t>
            </a:r>
            <a:r>
              <a:rPr lang="en-GB" sz="2000" b="1" dirty="0">
                <a:latin typeface="Cambria" panose="02040503050406030204" pitchFamily="18" charset="0"/>
                <a:ea typeface="Cambria" panose="02040503050406030204" pitchFamily="18" charset="0"/>
              </a:rPr>
              <a:t>Username: </a:t>
            </a:r>
            <a:r>
              <a:rPr lang="en-GB" sz="2000" b="1" dirty="0">
                <a:solidFill>
                  <a:srgbClr val="000A1E"/>
                </a:solidFill>
                <a:latin typeface="Cambria" panose="02040503050406030204" pitchFamily="18" charset="0"/>
                <a:ea typeface="Cambria" panose="02040503050406030204" pitchFamily="18" charset="0"/>
              </a:rPr>
              <a:t> </a:t>
            </a:r>
            <a:r>
              <a:rPr lang="en-GB" sz="2000" b="1" dirty="0">
                <a:solidFill>
                  <a:schemeClr val="tx1"/>
                </a:solidFill>
                <a:latin typeface="Cambria" panose="02040503050406030204" pitchFamily="18" charset="0"/>
                <a:ea typeface="Cambria" panose="02040503050406030204" pitchFamily="18" charset="0"/>
              </a:rPr>
              <a:t>lawvis01@leeds.ac.uk</a:t>
            </a:r>
            <a:endParaRPr lang="en-GB" sz="2000" dirty="0">
              <a:solidFill>
                <a:schemeClr val="tx1"/>
              </a:solidFill>
              <a:latin typeface="Cambria" panose="02040503050406030204" pitchFamily="18" charset="0"/>
              <a:ea typeface="Cambria" panose="02040503050406030204" pitchFamily="18" charset="0"/>
            </a:endParaRPr>
          </a:p>
          <a:p>
            <a:pPr algn="just"/>
            <a:r>
              <a:rPr lang="en-GB" sz="2000" b="1" dirty="0">
                <a:solidFill>
                  <a:srgbClr val="000A1E"/>
                </a:solidFill>
                <a:latin typeface="Cambria" panose="02040503050406030204" pitchFamily="18" charset="0"/>
                <a:ea typeface="Cambria" panose="02040503050406030204" pitchFamily="18" charset="0"/>
              </a:rPr>
              <a:t>        </a:t>
            </a:r>
            <a:r>
              <a:rPr lang="en-GB" sz="2000" b="1" dirty="0">
                <a:latin typeface="Cambria" panose="02040503050406030204" pitchFamily="18" charset="0"/>
                <a:ea typeface="Cambria" panose="02040503050406030204" pitchFamily="18" charset="0"/>
              </a:rPr>
              <a:t>Password:   </a:t>
            </a:r>
            <a:r>
              <a:rPr lang="en-GB" sz="2000" b="1" dirty="0" smtClean="0">
                <a:latin typeface="Cambria" panose="02040503050406030204" pitchFamily="18" charset="0"/>
                <a:ea typeface="Cambria" panose="02040503050406030204" pitchFamily="18" charset="0"/>
              </a:rPr>
              <a:t>Vis0300124</a:t>
            </a:r>
          </a:p>
          <a:p>
            <a:pPr algn="just"/>
            <a:endParaRPr lang="en-GB" sz="2000" b="1"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GB" sz="2000" b="1" dirty="0" smtClean="0">
                <a:latin typeface="Cambria" panose="02040503050406030204" pitchFamily="18" charset="0"/>
                <a:ea typeface="Cambria" panose="02040503050406030204" pitchFamily="18" charset="0"/>
              </a:rPr>
              <a:t>  Powerpoint slides, recordings and a conference report will be uploaded </a:t>
            </a:r>
            <a:r>
              <a:rPr lang="en-GB" sz="2000" b="1" dirty="0" smtClean="0">
                <a:latin typeface="Cambria" panose="02040503050406030204" pitchFamily="18" charset="0"/>
                <a:ea typeface="Cambria" panose="02040503050406030204" pitchFamily="18" charset="0"/>
                <a:hlinkClick r:id="rId4"/>
              </a:rPr>
              <a:t>here</a:t>
            </a:r>
            <a:endParaRPr lang="en-GB" sz="2000" b="1" dirty="0">
              <a:latin typeface="Cambria" panose="02040503050406030204" pitchFamily="18" charset="0"/>
              <a:ea typeface="Cambria" panose="02040503050406030204" pitchFamily="18" charset="0"/>
            </a:endParaRPr>
          </a:p>
          <a:p>
            <a:pPr algn="just"/>
            <a:endParaRPr lang="en-GB" sz="2000" b="1"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r>
              <a:rPr lang="en-GB" sz="2000" b="1" dirty="0" smtClean="0">
                <a:latin typeface="Cambria" panose="02040503050406030204" pitchFamily="18" charset="0"/>
                <a:ea typeface="Cambria" panose="02040503050406030204" pitchFamily="18" charset="0"/>
                <a:cs typeface="Times New Roman" panose="02020603050405020304" pitchFamily="18" charset="0"/>
              </a:rPr>
              <a:t>X </a:t>
            </a:r>
            <a:r>
              <a:rPr lang="en-GB" sz="2000" b="1" dirty="0">
                <a:latin typeface="Cambria" panose="02040503050406030204" pitchFamily="18" charset="0"/>
                <a:ea typeface="Cambria" panose="02040503050406030204" pitchFamily="18" charset="0"/>
                <a:cs typeface="Times New Roman" panose="02020603050405020304" pitchFamily="18" charset="0"/>
              </a:rPr>
              <a:t>hashtag </a:t>
            </a:r>
            <a:r>
              <a:rPr lang="en-GB" sz="2000" b="1" dirty="0" smtClean="0">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a:t>
            </a:r>
            <a:r>
              <a:rPr lang="en-GB" sz="2000" b="1" dirty="0" smtClean="0">
                <a:latin typeface="Cambria" panose="02040503050406030204" pitchFamily="18" charset="0"/>
                <a:ea typeface="Cambria" panose="02040503050406030204" pitchFamily="18" charset="0"/>
                <a:cs typeface="Times New Roman" panose="02020603050405020304" pitchFamily="18" charset="0"/>
              </a:rPr>
              <a:t> #</a:t>
            </a:r>
            <a:r>
              <a:rPr lang="en-GB" sz="2000" b="1" dirty="0" err="1" smtClean="0">
                <a:latin typeface="Cambria" panose="02040503050406030204" pitchFamily="18" charset="0"/>
                <a:ea typeface="Cambria" panose="02040503050406030204" pitchFamily="18" charset="0"/>
                <a:cs typeface="Times New Roman" panose="02020603050405020304" pitchFamily="18" charset="0"/>
              </a:rPr>
              <a:t>EndCuckooing</a:t>
            </a:r>
            <a:endParaRPr lang="en-GB" sz="2000" b="1"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42789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p:nvPr/>
        </p:nvSpPr>
        <p:spPr>
          <a:xfrm>
            <a:off x="84221" y="84221"/>
            <a:ext cx="12036056" cy="6700681"/>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1" name="Google Shape;111;p26"/>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13" name="Google Shape;113;p26"/>
          <p:cNvSpPr txBox="1">
            <a:spLocks noGrp="1"/>
          </p:cNvSpPr>
          <p:nvPr>
            <p:ph type="ctrTitle"/>
          </p:nvPr>
        </p:nvSpPr>
        <p:spPr>
          <a:xfrm>
            <a:off x="1190847" y="1212642"/>
            <a:ext cx="5968410" cy="766212"/>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9658"/>
              <a:buFont typeface="Times New Roman"/>
              <a:buNone/>
            </a:pPr>
            <a:r>
              <a:rPr lang="en-GB" sz="5200" dirty="0">
                <a:solidFill>
                  <a:schemeClr val="dk1"/>
                </a:solidFill>
                <a:latin typeface="Times New Roman"/>
                <a:ea typeface="Times New Roman"/>
                <a:cs typeface="Times New Roman"/>
                <a:sym typeface="Times New Roman"/>
              </a:rPr>
              <a:t/>
            </a:r>
            <a:br>
              <a:rPr lang="en-GB" sz="5200" dirty="0">
                <a:solidFill>
                  <a:schemeClr val="dk1"/>
                </a:solidFill>
                <a:latin typeface="Times New Roman"/>
                <a:ea typeface="Times New Roman"/>
                <a:cs typeface="Times New Roman"/>
                <a:sym typeface="Times New Roman"/>
              </a:rPr>
            </a:br>
            <a:endParaRPr sz="4000" b="1" dirty="0">
              <a:solidFill>
                <a:schemeClr val="dk1"/>
              </a:solidFill>
            </a:endParaRPr>
          </a:p>
        </p:txBody>
      </p:sp>
      <p:pic>
        <p:nvPicPr>
          <p:cNvPr id="9" name="Picture 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220" y="80771"/>
            <a:ext cx="12043611" cy="6462638"/>
          </a:xfrm>
          <a:prstGeom prst="rect">
            <a:avLst/>
          </a:prstGeom>
        </p:spPr>
      </p:pic>
      <p:sp>
        <p:nvSpPr>
          <p:cNvPr id="116" name="Google Shape;116;p26"/>
          <p:cNvSpPr/>
          <p:nvPr/>
        </p:nvSpPr>
        <p:spPr>
          <a:xfrm>
            <a:off x="71724" y="6539959"/>
            <a:ext cx="12056108" cy="257883"/>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p26"/>
          <p:cNvSpPr txBox="1"/>
          <p:nvPr/>
        </p:nvSpPr>
        <p:spPr>
          <a:xfrm>
            <a:off x="4175052" y="1943908"/>
            <a:ext cx="5043378" cy="1751912"/>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ct val="116424"/>
              <a:buFont typeface="Times New Roman"/>
              <a:buNone/>
            </a:pPr>
            <a:r>
              <a:rPr lang="en-GB" sz="52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r>
            <a:br>
              <a:rPr lang="en-GB" sz="52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br>
            <a:r>
              <a:rPr lang="en-GB" sz="4000" b="1" i="0" u="none" strike="noStrike" cap="none" dirty="0" smtClean="0">
                <a:solidFill>
                  <a:schemeClr val="dk1"/>
                </a:solidFill>
                <a:latin typeface="Cambria" panose="02040503050406030204" pitchFamily="18" charset="0"/>
                <a:ea typeface="Cambria" panose="02040503050406030204" pitchFamily="18" charset="0"/>
                <a:cs typeface="Times New Roman"/>
                <a:sym typeface="Times New Roman"/>
              </a:rPr>
              <a:t>Any questions?</a:t>
            </a:r>
            <a:endParaRPr sz="4000" b="1" i="0" u="none" strike="noStrike" cap="none" dirty="0">
              <a:solidFill>
                <a:schemeClr val="dk1"/>
              </a:solidFill>
              <a:latin typeface="Cambria" panose="02040503050406030204" pitchFamily="18" charset="0"/>
              <a:ea typeface="Cambria" panose="02040503050406030204" pitchFamily="18" charset="0"/>
              <a:cs typeface="Calibri"/>
              <a:sym typeface="Calibri"/>
            </a:endParaRPr>
          </a:p>
        </p:txBody>
      </p:sp>
    </p:spTree>
    <p:extLst>
      <p:ext uri="{BB962C8B-B14F-4D97-AF65-F5344CB8AC3E}">
        <p14:creationId xmlns:p14="http://schemas.microsoft.com/office/powerpoint/2010/main" val="2484514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p:nvPr/>
        </p:nvSpPr>
        <p:spPr>
          <a:xfrm>
            <a:off x="77972" y="78658"/>
            <a:ext cx="12036056" cy="6700681"/>
          </a:xfrm>
          <a:prstGeom prst="rect">
            <a:avLst/>
          </a:prstGeom>
          <a:solidFill>
            <a:schemeClr val="dk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 name="Google Shape;79;p1"/>
          <p:cNvSpPr/>
          <p:nvPr/>
        </p:nvSpPr>
        <p:spPr>
          <a:xfrm>
            <a:off x="0" y="-38100"/>
            <a:ext cx="12192000" cy="6951605"/>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 name="Google Shape;80;p1"/>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pic>
        <p:nvPicPr>
          <p:cNvPr id="81" name="Google Shape;81;p1"/>
          <p:cNvPicPr preferRelativeResize="0"/>
          <p:nvPr/>
        </p:nvPicPr>
        <p:blipFill rotWithShape="1">
          <a:blip r:embed="rId3">
            <a:alphaModFix/>
          </a:blip>
          <a:srcRect/>
          <a:stretch/>
        </p:blipFill>
        <p:spPr>
          <a:xfrm>
            <a:off x="9378008" y="5732207"/>
            <a:ext cx="2644820" cy="918464"/>
          </a:xfrm>
          <a:prstGeom prst="rect">
            <a:avLst/>
          </a:prstGeom>
          <a:noFill/>
          <a:ln>
            <a:noFill/>
          </a:ln>
        </p:spPr>
      </p:pic>
      <p:sp>
        <p:nvSpPr>
          <p:cNvPr id="82" name="Google Shape;82;p1"/>
          <p:cNvSpPr/>
          <p:nvPr/>
        </p:nvSpPr>
        <p:spPr>
          <a:xfrm>
            <a:off x="77972" y="88900"/>
            <a:ext cx="12017428" cy="669043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 name="Google Shape;85;p1"/>
          <p:cNvSpPr txBox="1">
            <a:spLocks noGrp="1"/>
          </p:cNvSpPr>
          <p:nvPr>
            <p:ph type="ctrTitle"/>
          </p:nvPr>
        </p:nvSpPr>
        <p:spPr>
          <a:xfrm>
            <a:off x="-1197746" y="444101"/>
            <a:ext cx="14531009" cy="161622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9658"/>
              <a:buFont typeface="Times New Roman"/>
              <a:buNone/>
            </a:pPr>
            <a:r>
              <a:rPr lang="en-GB" sz="5200" b="1" dirty="0">
                <a:solidFill>
                  <a:schemeClr val="dk1"/>
                </a:solidFill>
                <a:latin typeface="Times New Roman"/>
                <a:ea typeface="Times New Roman"/>
                <a:cs typeface="Times New Roman"/>
                <a:sym typeface="Times New Roman"/>
              </a:rPr>
              <a:t/>
            </a:r>
            <a:br>
              <a:rPr lang="en-GB" sz="5200" b="1" dirty="0">
                <a:solidFill>
                  <a:schemeClr val="dk1"/>
                </a:solidFill>
                <a:latin typeface="Times New Roman"/>
                <a:ea typeface="Times New Roman"/>
                <a:cs typeface="Times New Roman"/>
                <a:sym typeface="Times New Roman"/>
              </a:rPr>
            </a:br>
            <a:r>
              <a:rPr lang="en-GB" sz="5200" b="1" dirty="0">
                <a:solidFill>
                  <a:schemeClr val="dk1"/>
                </a:solidFill>
                <a:latin typeface="Times New Roman"/>
                <a:ea typeface="Times New Roman"/>
                <a:cs typeface="Times New Roman"/>
                <a:sym typeface="Times New Roman"/>
              </a:rPr>
              <a:t/>
            </a:r>
            <a:br>
              <a:rPr lang="en-GB" sz="5200" b="1" dirty="0">
                <a:solidFill>
                  <a:schemeClr val="dk1"/>
                </a:solidFill>
                <a:latin typeface="Times New Roman"/>
                <a:ea typeface="Times New Roman"/>
                <a:cs typeface="Times New Roman"/>
                <a:sym typeface="Times New Roman"/>
              </a:rPr>
            </a:br>
            <a:r>
              <a:rPr lang="en-GB" sz="4400" b="1" dirty="0">
                <a:solidFill>
                  <a:schemeClr val="dk1"/>
                </a:solidFill>
                <a:latin typeface="Times New Roman"/>
                <a:ea typeface="Times New Roman"/>
                <a:cs typeface="Times New Roman"/>
                <a:sym typeface="Times New Roman"/>
              </a:rPr>
              <a:t>Understanding and Preventing </a:t>
            </a:r>
            <a:br>
              <a:rPr lang="en-GB" sz="4400" b="1" dirty="0">
                <a:solidFill>
                  <a:schemeClr val="dk1"/>
                </a:solidFill>
                <a:latin typeface="Times New Roman"/>
                <a:ea typeface="Times New Roman"/>
                <a:cs typeface="Times New Roman"/>
                <a:sym typeface="Times New Roman"/>
              </a:rPr>
            </a:br>
            <a:r>
              <a:rPr lang="en-GB" sz="4400" b="1" dirty="0">
                <a:solidFill>
                  <a:schemeClr val="dk1"/>
                </a:solidFill>
                <a:latin typeface="Times New Roman"/>
                <a:ea typeface="Times New Roman"/>
                <a:cs typeface="Times New Roman"/>
                <a:sym typeface="Times New Roman"/>
              </a:rPr>
              <a:t>‘Cuckooing’ Victimisation in the North of England</a:t>
            </a:r>
            <a:endParaRPr sz="4400" b="1" dirty="0">
              <a:solidFill>
                <a:schemeClr val="dk1"/>
              </a:solidFill>
            </a:endParaRPr>
          </a:p>
        </p:txBody>
      </p:sp>
      <p:sp>
        <p:nvSpPr>
          <p:cNvPr id="86" name="Google Shape;86;p1"/>
          <p:cNvSpPr txBox="1">
            <a:spLocks noGrp="1"/>
          </p:cNvSpPr>
          <p:nvPr>
            <p:ph type="subTitle" idx="1"/>
          </p:nvPr>
        </p:nvSpPr>
        <p:spPr>
          <a:xfrm>
            <a:off x="-10621" y="2310788"/>
            <a:ext cx="12095400" cy="3123421"/>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GB" sz="3300" dirty="0">
                <a:solidFill>
                  <a:schemeClr val="dk1"/>
                </a:solidFill>
                <a:latin typeface="Times New Roman"/>
                <a:ea typeface="Times New Roman"/>
                <a:cs typeface="Times New Roman"/>
                <a:sym typeface="Times New Roman"/>
              </a:rPr>
              <a:t>Dr Laura </a:t>
            </a:r>
            <a:r>
              <a:rPr lang="en-GB" sz="3300" dirty="0" smtClean="0">
                <a:solidFill>
                  <a:schemeClr val="dk1"/>
                </a:solidFill>
                <a:latin typeface="Times New Roman"/>
                <a:ea typeface="Times New Roman"/>
                <a:cs typeface="Times New Roman"/>
                <a:sym typeface="Times New Roman"/>
              </a:rPr>
              <a:t>Bainbridge</a:t>
            </a:r>
            <a:endParaRPr lang="en-GB" sz="2600" dirty="0" smtClean="0">
              <a:solidFill>
                <a:schemeClr val="dk1"/>
              </a:solidFill>
              <a:latin typeface="Times New Roman"/>
              <a:cs typeface="Times New Roman"/>
              <a:sym typeface="Times New Roman"/>
            </a:endParaRPr>
          </a:p>
          <a:p>
            <a:pPr marL="0" lvl="0" indent="0" algn="ctr" rtl="0">
              <a:lnSpc>
                <a:spcPct val="90000"/>
              </a:lnSpc>
              <a:spcBef>
                <a:spcPts val="1000"/>
              </a:spcBef>
              <a:spcAft>
                <a:spcPts val="0"/>
              </a:spcAft>
              <a:buClr>
                <a:schemeClr val="dk1"/>
              </a:buClr>
              <a:buSzPts val="2400"/>
              <a:buNone/>
            </a:pPr>
            <a:r>
              <a:rPr lang="en-GB" sz="2600" dirty="0" smtClean="0">
                <a:solidFill>
                  <a:schemeClr val="dk1"/>
                </a:solidFill>
                <a:latin typeface="Times New Roman"/>
                <a:cs typeface="Times New Roman"/>
                <a:sym typeface="Times New Roman"/>
              </a:rPr>
              <a:t>18</a:t>
            </a:r>
            <a:r>
              <a:rPr lang="en-GB" sz="2600" baseline="30000" dirty="0" smtClean="0">
                <a:solidFill>
                  <a:schemeClr val="dk1"/>
                </a:solidFill>
                <a:latin typeface="Times New Roman"/>
                <a:cs typeface="Times New Roman"/>
                <a:sym typeface="Times New Roman"/>
              </a:rPr>
              <a:t>th</a:t>
            </a:r>
            <a:r>
              <a:rPr lang="en-GB" sz="2600" dirty="0" smtClean="0">
                <a:solidFill>
                  <a:schemeClr val="dk1"/>
                </a:solidFill>
                <a:latin typeface="Times New Roman"/>
                <a:cs typeface="Times New Roman"/>
                <a:sym typeface="Times New Roman"/>
              </a:rPr>
              <a:t> December 2023 – YHROCU Crime Board</a:t>
            </a:r>
          </a:p>
          <a:p>
            <a:pPr marL="0" indent="0">
              <a:buClr>
                <a:schemeClr val="dk1"/>
              </a:buClr>
            </a:pPr>
            <a:endParaRPr lang="en-GB" sz="2600" dirty="0">
              <a:solidFill>
                <a:schemeClr val="dk1"/>
              </a:solidFill>
              <a:latin typeface="Times New Roman"/>
              <a:cs typeface="Times New Roman"/>
              <a:sym typeface="Times New Roman"/>
            </a:endParaRPr>
          </a:p>
          <a:p>
            <a:pPr marL="0" indent="0">
              <a:buClr>
                <a:schemeClr val="dk1"/>
              </a:buClr>
            </a:pPr>
            <a:r>
              <a:rPr lang="en-GB" sz="2600" dirty="0" smtClean="0">
                <a:solidFill>
                  <a:schemeClr val="dk1"/>
                </a:solidFill>
                <a:latin typeface="Times New Roman"/>
                <a:cs typeface="Times New Roman"/>
                <a:sym typeface="Times New Roman"/>
              </a:rPr>
              <a:t>Preliminary </a:t>
            </a:r>
            <a:r>
              <a:rPr lang="en-GB" sz="2600" dirty="0">
                <a:solidFill>
                  <a:schemeClr val="dk1"/>
                </a:solidFill>
                <a:latin typeface="Times New Roman"/>
                <a:cs typeface="Times New Roman"/>
                <a:sym typeface="Times New Roman"/>
              </a:rPr>
              <a:t>Research </a:t>
            </a:r>
            <a:r>
              <a:rPr lang="en-GB" sz="2600" dirty="0" smtClean="0">
                <a:solidFill>
                  <a:schemeClr val="dk1"/>
                </a:solidFill>
                <a:latin typeface="Times New Roman"/>
                <a:cs typeface="Times New Roman"/>
                <a:sym typeface="Times New Roman"/>
              </a:rPr>
              <a:t>Findings</a:t>
            </a:r>
            <a:endParaRPr lang="en-GB" sz="2600" b="1" dirty="0">
              <a:solidFill>
                <a:schemeClr val="dk1"/>
              </a:solidFill>
              <a:latin typeface="Times New Roman"/>
              <a:cs typeface="Times New Roman"/>
              <a:sym typeface="Times New Roman"/>
            </a:endParaRPr>
          </a:p>
          <a:p>
            <a:pPr marL="0" lvl="0" indent="0" algn="ctr" rtl="0">
              <a:lnSpc>
                <a:spcPct val="90000"/>
              </a:lnSpc>
              <a:spcBef>
                <a:spcPts val="1000"/>
              </a:spcBef>
              <a:spcAft>
                <a:spcPts val="0"/>
              </a:spcAft>
              <a:buClr>
                <a:schemeClr val="dk1"/>
              </a:buClr>
              <a:buSzPts val="2400"/>
              <a:buNone/>
            </a:pPr>
            <a:r>
              <a:rPr lang="en-GB" sz="2600" dirty="0">
                <a:solidFill>
                  <a:schemeClr val="dk1"/>
                </a:solidFill>
                <a:latin typeface="Times New Roman"/>
                <a:cs typeface="Times New Roman"/>
                <a:sym typeface="Times New Roman"/>
              </a:rPr>
              <a:t>*</a:t>
            </a:r>
            <a:r>
              <a:rPr lang="en-GB" sz="2600" dirty="0" smtClean="0">
                <a:solidFill>
                  <a:schemeClr val="dk1"/>
                </a:solidFill>
                <a:latin typeface="Times New Roman"/>
                <a:cs typeface="Times New Roman"/>
                <a:sym typeface="Times New Roman"/>
              </a:rPr>
              <a:t>please do not share or cite without permission*</a:t>
            </a:r>
            <a:endParaRPr sz="2600" dirty="0"/>
          </a:p>
        </p:txBody>
      </p:sp>
      <p:pic>
        <p:nvPicPr>
          <p:cNvPr id="3" name="Picture 2"/>
          <p:cNvPicPr>
            <a:picLocks noChangeAspect="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97780" y="228600"/>
            <a:ext cx="9891048" cy="6550738"/>
          </a:xfrm>
          <a:prstGeom prst="rect">
            <a:avLst/>
          </a:prstGeom>
        </p:spPr>
      </p:pic>
      <p:pic>
        <p:nvPicPr>
          <p:cNvPr id="87" name="Google Shape;87;p1"/>
          <p:cNvPicPr preferRelativeResize="0"/>
          <p:nvPr/>
        </p:nvPicPr>
        <p:blipFill rotWithShape="1">
          <a:blip r:embed="rId3">
            <a:alphaModFix/>
          </a:blip>
          <a:srcRect/>
          <a:stretch/>
        </p:blipFill>
        <p:spPr>
          <a:xfrm>
            <a:off x="9521983" y="5405234"/>
            <a:ext cx="2356870" cy="901389"/>
          </a:xfrm>
          <a:prstGeom prst="rect">
            <a:avLst/>
          </a:prstGeom>
          <a:noFill/>
          <a:ln>
            <a:noFill/>
          </a:ln>
        </p:spPr>
      </p:pic>
      <p:sp>
        <p:nvSpPr>
          <p:cNvPr id="5" name="TextBox 4"/>
          <p:cNvSpPr txBox="1"/>
          <p:nvPr/>
        </p:nvSpPr>
        <p:spPr>
          <a:xfrm>
            <a:off x="1150476" y="1818387"/>
            <a:ext cx="9891048" cy="3416320"/>
          </a:xfrm>
          <a:prstGeom prst="rect">
            <a:avLst/>
          </a:prstGeom>
          <a:noFill/>
        </p:spPr>
        <p:txBody>
          <a:bodyPr wrap="square" rtlCol="0">
            <a:spAutoFit/>
          </a:bodyPr>
          <a:lstStyle/>
          <a:p>
            <a:pPr algn="ctr"/>
            <a:r>
              <a:rPr lang="en-GB" sz="4000" b="1" dirty="0" smtClean="0">
                <a:solidFill>
                  <a:schemeClr val="bg1"/>
                </a:solidFill>
                <a:latin typeface="Cambria" panose="02040503050406030204" pitchFamily="18" charset="0"/>
                <a:ea typeface="Cambria" panose="02040503050406030204" pitchFamily="18" charset="0"/>
              </a:rPr>
              <a:t>Understanding and Preventing ‘Cuckooing’ Victimisation </a:t>
            </a:r>
          </a:p>
          <a:p>
            <a:pPr algn="ctr"/>
            <a:endParaRPr lang="en-GB" sz="4000" b="1" dirty="0">
              <a:solidFill>
                <a:schemeClr val="bg1"/>
              </a:solidFill>
              <a:latin typeface="Cambria" panose="02040503050406030204" pitchFamily="18" charset="0"/>
              <a:ea typeface="Cambria" panose="02040503050406030204" pitchFamily="18" charset="0"/>
            </a:endParaRPr>
          </a:p>
          <a:p>
            <a:pPr algn="ctr"/>
            <a:endParaRPr lang="en-GB" sz="4000" b="1" dirty="0" smtClean="0">
              <a:solidFill>
                <a:schemeClr val="bg1"/>
              </a:solidFill>
              <a:latin typeface="Cambria" panose="02040503050406030204" pitchFamily="18" charset="0"/>
              <a:ea typeface="Cambria" panose="02040503050406030204" pitchFamily="18" charset="0"/>
            </a:endParaRPr>
          </a:p>
          <a:p>
            <a:pPr algn="ctr"/>
            <a:r>
              <a:rPr lang="en-GB" sz="2800" b="1" dirty="0" smtClean="0">
                <a:solidFill>
                  <a:schemeClr val="bg1"/>
                </a:solidFill>
                <a:latin typeface="Cambria" panose="02040503050406030204" pitchFamily="18" charset="0"/>
                <a:ea typeface="Cambria" panose="02040503050406030204" pitchFamily="18" charset="0"/>
              </a:rPr>
              <a:t>Dr Laura Bainbridge &amp; Dr Amy Loughery</a:t>
            </a:r>
          </a:p>
          <a:p>
            <a:pPr algn="ctr"/>
            <a:r>
              <a:rPr lang="en-GB" sz="2800" b="1" dirty="0" smtClean="0">
                <a:solidFill>
                  <a:schemeClr val="bg1"/>
                </a:solidFill>
                <a:latin typeface="Cambria" panose="02040503050406030204" pitchFamily="18" charset="0"/>
                <a:ea typeface="Cambria" panose="02040503050406030204" pitchFamily="18" charset="0"/>
              </a:rPr>
              <a:t>31</a:t>
            </a:r>
            <a:r>
              <a:rPr lang="en-GB" sz="2800" b="1" baseline="30000" dirty="0" smtClean="0">
                <a:solidFill>
                  <a:schemeClr val="bg1"/>
                </a:solidFill>
                <a:latin typeface="Cambria" panose="02040503050406030204" pitchFamily="18" charset="0"/>
                <a:ea typeface="Cambria" panose="02040503050406030204" pitchFamily="18" charset="0"/>
              </a:rPr>
              <a:t>st</a:t>
            </a:r>
            <a:r>
              <a:rPr lang="en-GB" sz="2800" b="1" dirty="0" smtClean="0">
                <a:solidFill>
                  <a:schemeClr val="bg1"/>
                </a:solidFill>
                <a:latin typeface="Cambria" panose="02040503050406030204" pitchFamily="18" charset="0"/>
                <a:ea typeface="Cambria" panose="02040503050406030204" pitchFamily="18" charset="0"/>
              </a:rPr>
              <a:t> January 2024</a:t>
            </a:r>
            <a:endParaRPr lang="en-GB" sz="2800" dirty="0"/>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447040" y="5431555"/>
            <a:ext cx="2726516" cy="875068"/>
          </a:xfrm>
          <a:prstGeom prst="rect">
            <a:avLst/>
          </a:prstGeom>
          <a:noFill/>
          <a:ln>
            <a:noFill/>
          </a:ln>
        </p:spPr>
      </p:pic>
    </p:spTree>
    <p:extLst>
      <p:ext uri="{BB962C8B-B14F-4D97-AF65-F5344CB8AC3E}">
        <p14:creationId xmlns:p14="http://schemas.microsoft.com/office/powerpoint/2010/main" val="3537415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3"/>
        <p:cNvGrpSpPr/>
        <p:nvPr/>
      </p:nvGrpSpPr>
      <p:grpSpPr>
        <a:xfrm>
          <a:off x="0" y="0"/>
          <a:ext cx="0" cy="0"/>
          <a:chOff x="0" y="0"/>
          <a:chExt cx="0" cy="0"/>
        </a:xfrm>
      </p:grpSpPr>
      <p:sp>
        <p:nvSpPr>
          <p:cNvPr id="134" name="Google Shape;134;p27"/>
          <p:cNvSpPr/>
          <p:nvPr/>
        </p:nvSpPr>
        <p:spPr>
          <a:xfrm>
            <a:off x="63795" y="89290"/>
            <a:ext cx="12036056" cy="6700681"/>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27"/>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36" name="Google Shape;136;p27"/>
          <p:cNvSpPr/>
          <p:nvPr/>
        </p:nvSpPr>
        <p:spPr>
          <a:xfrm rot="10800000" flipH="1">
            <a:off x="333516" y="841582"/>
            <a:ext cx="6517759" cy="4572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27"/>
          <p:cNvSpPr txBox="1">
            <a:spLocks noGrp="1"/>
          </p:cNvSpPr>
          <p:nvPr>
            <p:ph type="subTitle" idx="1"/>
          </p:nvPr>
        </p:nvSpPr>
        <p:spPr>
          <a:xfrm>
            <a:off x="645042" y="857100"/>
            <a:ext cx="11066721" cy="47840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sz="2800" u="sng">
              <a:solidFill>
                <a:schemeClr val="dk1"/>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800"/>
              <a:buNone/>
            </a:pPr>
            <a:endParaRPr sz="2200">
              <a:solidFill>
                <a:schemeClr val="dk1"/>
              </a:solidFill>
              <a:latin typeface="Times New Roman"/>
              <a:ea typeface="Times New Roman"/>
              <a:cs typeface="Times New Roman"/>
              <a:sym typeface="Times New Roman"/>
            </a:endParaRPr>
          </a:p>
          <a:p>
            <a:pPr marL="457200" lvl="0" indent="-279400" algn="l" rtl="0">
              <a:lnSpc>
                <a:spcPct val="90000"/>
              </a:lnSpc>
              <a:spcBef>
                <a:spcPts val="1000"/>
              </a:spcBef>
              <a:spcAft>
                <a:spcPts val="0"/>
              </a:spcAft>
              <a:buClr>
                <a:schemeClr val="dk1"/>
              </a:buClr>
              <a:buSzPts val="2800"/>
              <a:buFont typeface="Arial"/>
              <a:buNone/>
            </a:pPr>
            <a:endParaRPr sz="2200">
              <a:latin typeface="Times New Roman"/>
              <a:ea typeface="Times New Roman"/>
              <a:cs typeface="Times New Roman"/>
              <a:sym typeface="Times New Roman"/>
            </a:endParaRPr>
          </a:p>
          <a:p>
            <a:pPr marL="457200" lvl="0" indent="-279400" algn="l" rtl="0">
              <a:lnSpc>
                <a:spcPct val="90000"/>
              </a:lnSpc>
              <a:spcBef>
                <a:spcPts val="1000"/>
              </a:spcBef>
              <a:spcAft>
                <a:spcPts val="0"/>
              </a:spcAft>
              <a:buClr>
                <a:schemeClr val="lt1"/>
              </a:buClr>
              <a:buSzPts val="2800"/>
              <a:buFont typeface="Arial"/>
              <a:buNone/>
            </a:pPr>
            <a:endParaRPr sz="2800">
              <a:solidFill>
                <a:schemeClr val="dk1"/>
              </a:solidFill>
              <a:latin typeface="Times New Roman"/>
              <a:ea typeface="Times New Roman"/>
              <a:cs typeface="Times New Roman"/>
              <a:sym typeface="Times New Roman"/>
            </a:endParaRPr>
          </a:p>
        </p:txBody>
      </p:sp>
      <p:sp>
        <p:nvSpPr>
          <p:cNvPr id="138" name="Google Shape;138;p27"/>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 name="Google Shape;115;p26"/>
          <p:cNvPicPr preferRelativeResize="0"/>
          <p:nvPr/>
        </p:nvPicPr>
        <p:blipFill rotWithShape="1">
          <a:blip r:embed="rId3">
            <a:alphaModFix amt="17000"/>
          </a:blip>
          <a:srcRect/>
          <a:stretch/>
        </p:blipFill>
        <p:spPr>
          <a:xfrm>
            <a:off x="43743" y="89290"/>
            <a:ext cx="12128205" cy="6472164"/>
          </a:xfrm>
          <a:prstGeom prst="rect">
            <a:avLst/>
          </a:prstGeom>
          <a:noFill/>
          <a:ln>
            <a:solidFill>
              <a:schemeClr val="bg2"/>
            </a:solidFill>
          </a:ln>
        </p:spPr>
      </p:pic>
      <p:sp>
        <p:nvSpPr>
          <p:cNvPr id="139" name="Google Shape;139;p27"/>
          <p:cNvSpPr txBox="1">
            <a:spLocks noGrp="1"/>
          </p:cNvSpPr>
          <p:nvPr>
            <p:ph type="ctrTitle"/>
          </p:nvPr>
        </p:nvSpPr>
        <p:spPr>
          <a:xfrm>
            <a:off x="-978124" y="-77829"/>
            <a:ext cx="7829399" cy="934929"/>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5600"/>
              <a:buFont typeface="Times New Roman"/>
              <a:buNone/>
            </a:pPr>
            <a:r>
              <a:rPr lang="en-GB" sz="3700" dirty="0">
                <a:solidFill>
                  <a:schemeClr val="dk1"/>
                </a:solidFill>
                <a:latin typeface="Times New Roman"/>
                <a:ea typeface="Times New Roman"/>
                <a:cs typeface="Times New Roman"/>
                <a:sym typeface="Times New Roman"/>
              </a:rPr>
              <a:t/>
            </a:r>
            <a:br>
              <a:rPr lang="en-GB" sz="3700" dirty="0">
                <a:solidFill>
                  <a:schemeClr val="dk1"/>
                </a:solidFill>
                <a:latin typeface="Times New Roman"/>
                <a:ea typeface="Times New Roman"/>
                <a:cs typeface="Times New Roman"/>
                <a:sym typeface="Times New Roman"/>
              </a:rPr>
            </a:br>
            <a:r>
              <a:rPr lang="en-GB" sz="3700" b="1" dirty="0">
                <a:solidFill>
                  <a:schemeClr val="dk1"/>
                </a:solidFill>
                <a:latin typeface="Times New Roman"/>
                <a:ea typeface="Times New Roman"/>
                <a:cs typeface="Times New Roman"/>
                <a:sym typeface="Times New Roman"/>
              </a:rPr>
              <a:t/>
            </a:r>
            <a:br>
              <a:rPr lang="en-GB" sz="3700" b="1" dirty="0">
                <a:solidFill>
                  <a:schemeClr val="dk1"/>
                </a:solidFill>
                <a:latin typeface="Times New Roman"/>
                <a:ea typeface="Times New Roman"/>
                <a:cs typeface="Times New Roman"/>
                <a:sym typeface="Times New Roman"/>
              </a:rPr>
            </a:br>
            <a:r>
              <a:rPr lang="en-GB" sz="3700" b="1" dirty="0">
                <a:solidFill>
                  <a:schemeClr val="dk1"/>
                </a:solidFill>
                <a:latin typeface="Times New Roman"/>
                <a:ea typeface="Times New Roman"/>
                <a:cs typeface="Times New Roman"/>
                <a:sym typeface="Times New Roman"/>
              </a:rPr>
              <a:t>The </a:t>
            </a:r>
            <a:r>
              <a:rPr lang="en-GB" sz="3700" b="1" dirty="0" smtClean="0">
                <a:solidFill>
                  <a:schemeClr val="dk1"/>
                </a:solidFill>
                <a:latin typeface="Times New Roman"/>
                <a:ea typeface="Times New Roman"/>
                <a:cs typeface="Times New Roman"/>
                <a:sym typeface="Times New Roman"/>
              </a:rPr>
              <a:t>Study (Impact-Focussed)</a:t>
            </a:r>
            <a:endParaRPr sz="3700" b="1" dirty="0">
              <a:solidFill>
                <a:schemeClr val="dk1"/>
              </a:solidFill>
            </a:endParaRPr>
          </a:p>
        </p:txBody>
      </p:sp>
      <p:sp>
        <p:nvSpPr>
          <p:cNvPr id="141" name="Google Shape;141;p27"/>
          <p:cNvSpPr txBox="1"/>
          <p:nvPr/>
        </p:nvSpPr>
        <p:spPr>
          <a:xfrm>
            <a:off x="287856" y="1140017"/>
            <a:ext cx="11263013" cy="5509160"/>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000000"/>
              </a:buClr>
              <a:buSzPts val="1400"/>
            </a:pPr>
            <a:r>
              <a:rPr lang="en-GB" sz="200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Funding: N8 </a:t>
            </a:r>
            <a:r>
              <a:rPr lang="en-GB" sz="20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Research Partnership</a:t>
            </a:r>
            <a:endParaRPr sz="2000" dirty="0">
              <a:latin typeface="Times New Roman" panose="02020603050405020304" pitchFamily="18" charset="0"/>
              <a:cs typeface="Times New Roman" panose="02020603050405020304" pitchFamily="18" charset="0"/>
            </a:endParaRPr>
          </a:p>
          <a:p>
            <a:pPr marL="285750" marR="0" lvl="0" indent="-196850" algn="just" rtl="0">
              <a:lnSpc>
                <a:spcPct val="100000"/>
              </a:lnSpc>
              <a:spcBef>
                <a:spcPts val="0"/>
              </a:spcBef>
              <a:spcAft>
                <a:spcPts val="0"/>
              </a:spcAft>
              <a:buClr>
                <a:srgbClr val="000000"/>
              </a:buClr>
              <a:buSzPts val="1400"/>
              <a:buFont typeface="Arial"/>
              <a:buNone/>
            </a:pPr>
            <a:endParaRPr sz="200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R="0" lvl="0" algn="just" rtl="0">
              <a:lnSpc>
                <a:spcPct val="100000"/>
              </a:lnSpc>
              <a:spcBef>
                <a:spcPts val="0"/>
              </a:spcBef>
              <a:spcAft>
                <a:spcPts val="0"/>
              </a:spcAft>
              <a:buClr>
                <a:srgbClr val="000000"/>
              </a:buClr>
              <a:buSzPts val="1400"/>
            </a:pPr>
            <a:r>
              <a:rPr lang="en-GB" sz="200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Co-production: </a:t>
            </a:r>
            <a:r>
              <a:rPr lang="en-GB" sz="20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South Yorkshire Police; Durham </a:t>
            </a:r>
            <a:r>
              <a:rPr lang="en-GB" sz="200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Constabulary, North Yorkshire Police, Humberside Police, West Yorkshire Police, Merseyside Police, </a:t>
            </a:r>
            <a:r>
              <a:rPr lang="en-GB" sz="20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Cumbria Police and </a:t>
            </a:r>
            <a:r>
              <a:rPr lang="en-GB" sz="200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the West Yorkshire Violence Reduction </a:t>
            </a:r>
            <a:r>
              <a:rPr lang="en-GB" sz="2000" b="1" dirty="0" smtClean="0">
                <a:latin typeface="Times New Roman" panose="02020603050405020304" pitchFamily="18" charset="0"/>
                <a:ea typeface="Times New Roman"/>
                <a:cs typeface="Times New Roman" panose="02020603050405020304" pitchFamily="18" charset="0"/>
                <a:sym typeface="Times New Roman"/>
              </a:rPr>
              <a:t>Partnership</a:t>
            </a:r>
            <a:endParaRPr lang="en-GB" sz="2000" b="1" dirty="0">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lnSpc>
                <a:spcPct val="100000"/>
              </a:lnSpc>
              <a:spcAft>
                <a:spcPts val="0"/>
              </a:spcAft>
              <a:buNone/>
            </a:pPr>
            <a:endParaRPr lang="en-GB" sz="2000" b="1" dirty="0">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lnSpc>
                <a:spcPct val="100000"/>
              </a:lnSpc>
              <a:spcAft>
                <a:spcPts val="0"/>
              </a:spcAft>
              <a:buNone/>
            </a:pPr>
            <a:r>
              <a:rPr lang="en-GB" sz="2000" b="1" i="0" u="none" strike="noStrike" cap="none"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Research </a:t>
            </a:r>
            <a:r>
              <a:rPr lang="en-GB" sz="20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questions: </a:t>
            </a:r>
            <a:endParaRPr sz="2000" dirty="0">
              <a:solidFill>
                <a:schemeClr val="tx1"/>
              </a:solidFill>
              <a:latin typeface="Times New Roman" panose="02020603050405020304" pitchFamily="18" charset="0"/>
              <a:cs typeface="Times New Roman" panose="02020603050405020304" pitchFamily="18" charset="0"/>
            </a:endParaRPr>
          </a:p>
          <a:p>
            <a:pPr marL="720725" marR="0" lvl="0" indent="-447675" algn="just" rtl="0">
              <a:lnSpc>
                <a:spcPct val="100000"/>
              </a:lnSpc>
              <a:spcAft>
                <a:spcPts val="0"/>
              </a:spcAft>
              <a:buNone/>
            </a:pPr>
            <a:r>
              <a:rPr lang="en-GB" sz="20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RQ1:     How, when and why are ‘</a:t>
            </a:r>
            <a:r>
              <a:rPr lang="en-GB" sz="2000" b="1" i="0" u="none" strike="noStrike" cap="none"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cuckooing’ </a:t>
            </a:r>
            <a:r>
              <a:rPr lang="en-GB" sz="20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victims targeted?</a:t>
            </a:r>
            <a:endParaRPr sz="2000" dirty="0">
              <a:solidFill>
                <a:schemeClr val="tx1"/>
              </a:solidFill>
              <a:latin typeface="Times New Roman" panose="02020603050405020304" pitchFamily="18" charset="0"/>
              <a:cs typeface="Times New Roman" panose="02020603050405020304" pitchFamily="18" charset="0"/>
            </a:endParaRPr>
          </a:p>
          <a:p>
            <a:pPr marL="720725" marR="0" lvl="0" indent="-447675" algn="just" rtl="0">
              <a:lnSpc>
                <a:spcPct val="100000"/>
              </a:lnSpc>
              <a:spcAft>
                <a:spcPts val="0"/>
              </a:spcAft>
              <a:buNone/>
            </a:pPr>
            <a:r>
              <a:rPr lang="en-GB" sz="2000" b="1"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GB" sz="20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RQ2:     How is ‘cuckooing’ experienced by victims and perpetrators?</a:t>
            </a:r>
            <a:endParaRPr sz="2000" dirty="0">
              <a:solidFill>
                <a:schemeClr val="tx1"/>
              </a:solidFill>
              <a:latin typeface="Times New Roman" panose="02020603050405020304" pitchFamily="18" charset="0"/>
              <a:cs typeface="Times New Roman" panose="02020603050405020304" pitchFamily="18" charset="0"/>
            </a:endParaRPr>
          </a:p>
          <a:p>
            <a:pPr marL="720725" marR="0" lvl="0" indent="-447675" algn="just" rtl="0">
              <a:lnSpc>
                <a:spcPct val="100000"/>
              </a:lnSpc>
              <a:spcAft>
                <a:spcPts val="0"/>
              </a:spcAft>
              <a:buNone/>
            </a:pPr>
            <a:r>
              <a:rPr lang="en-GB" sz="20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RQ3:     How can ‘cuckooing’ be prevented </a:t>
            </a:r>
            <a:r>
              <a:rPr lang="en-GB" sz="20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and disrupted? </a:t>
            </a:r>
            <a:endParaRPr lang="en-GB" sz="2000" b="1"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R="0" lvl="0" algn="just" rtl="0">
              <a:lnSpc>
                <a:spcPct val="100000"/>
              </a:lnSpc>
              <a:spcBef>
                <a:spcPts val="0"/>
              </a:spcBef>
              <a:spcAft>
                <a:spcPts val="0"/>
              </a:spcAft>
              <a:buClr>
                <a:srgbClr val="000000"/>
              </a:buClr>
              <a:buSzPts val="1400"/>
            </a:pPr>
            <a:endParaRPr lang="en-GB" sz="20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R="0" lvl="0" algn="just" rtl="0">
              <a:lnSpc>
                <a:spcPct val="100000"/>
              </a:lnSpc>
              <a:spcBef>
                <a:spcPts val="0"/>
              </a:spcBef>
              <a:spcAft>
                <a:spcPts val="0"/>
              </a:spcAft>
              <a:buClr>
                <a:srgbClr val="000000"/>
              </a:buClr>
              <a:buSzPts val="1400"/>
            </a:pPr>
            <a:r>
              <a:rPr lang="en-GB" sz="20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Data collection </a:t>
            </a:r>
            <a:r>
              <a:rPr lang="en-GB" sz="200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methods: </a:t>
            </a:r>
            <a:endParaRPr lang="en-GB" sz="20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R="0" lvl="0" algn="just" rtl="0">
              <a:lnSpc>
                <a:spcPct val="100000"/>
              </a:lnSpc>
              <a:spcBef>
                <a:spcPts val="0"/>
              </a:spcBef>
              <a:spcAft>
                <a:spcPts val="0"/>
              </a:spcAft>
              <a:buClr>
                <a:srgbClr val="000000"/>
              </a:buClr>
              <a:buSzPts val="1400"/>
              <a:tabLst>
                <a:tab pos="714375" algn="l"/>
              </a:tabLst>
            </a:pPr>
            <a:r>
              <a:rPr lang="en-GB" sz="2000" b="1" dirty="0">
                <a:latin typeface="Times New Roman" panose="02020603050405020304" pitchFamily="18" charset="0"/>
                <a:ea typeface="Times New Roman"/>
                <a:cs typeface="Times New Roman" panose="02020603050405020304" pitchFamily="18" charset="0"/>
                <a:sym typeface="Times New Roman"/>
              </a:rPr>
              <a:t>	</a:t>
            </a:r>
            <a:r>
              <a:rPr lang="en-GB" sz="2000" b="1" dirty="0" smtClean="0">
                <a:latin typeface="Times New Roman" panose="02020603050405020304" pitchFamily="18" charset="0"/>
                <a:ea typeface="Times New Roman"/>
                <a:cs typeface="Times New Roman" panose="02020603050405020304" pitchFamily="18" charset="0"/>
                <a:sym typeface="Times New Roman"/>
              </a:rPr>
              <a:t>1) Collation </a:t>
            </a:r>
            <a:r>
              <a:rPr lang="en-GB" sz="20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of </a:t>
            </a:r>
            <a:r>
              <a:rPr lang="en-GB" sz="2000" b="1" dirty="0" smtClean="0">
                <a:latin typeface="Times New Roman" panose="02020603050405020304" pitchFamily="18" charset="0"/>
                <a:ea typeface="Times New Roman"/>
                <a:cs typeface="Times New Roman" panose="02020603050405020304" pitchFamily="18" charset="0"/>
                <a:sym typeface="Times New Roman"/>
              </a:rPr>
              <a:t>500+</a:t>
            </a:r>
            <a:r>
              <a:rPr lang="en-GB" sz="20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publically available and redacted internal documents</a:t>
            </a:r>
          </a:p>
          <a:p>
            <a:pPr marL="987425" marR="0" lvl="0" indent="-987425" algn="just" rtl="0">
              <a:lnSpc>
                <a:spcPct val="100000"/>
              </a:lnSpc>
              <a:spcBef>
                <a:spcPts val="0"/>
              </a:spcBef>
              <a:spcAft>
                <a:spcPts val="0"/>
              </a:spcAft>
              <a:buClr>
                <a:srgbClr val="000000"/>
              </a:buClr>
              <a:buSzPts val="1400"/>
              <a:tabLst>
                <a:tab pos="714375" algn="l"/>
              </a:tabLst>
            </a:pPr>
            <a:r>
              <a:rPr lang="en-GB" sz="2000" b="1" dirty="0">
                <a:latin typeface="Times New Roman" panose="02020603050405020304" pitchFamily="18" charset="0"/>
                <a:ea typeface="Times New Roman"/>
                <a:cs typeface="Times New Roman" panose="02020603050405020304" pitchFamily="18" charset="0"/>
                <a:sym typeface="Times New Roman"/>
              </a:rPr>
              <a:t> </a:t>
            </a:r>
            <a:r>
              <a:rPr lang="en-GB" sz="2000" b="1" dirty="0" smtClean="0">
                <a:latin typeface="Times New Roman" panose="02020603050405020304" pitchFamily="18" charset="0"/>
                <a:ea typeface="Times New Roman"/>
                <a:cs typeface="Times New Roman" panose="02020603050405020304" pitchFamily="18" charset="0"/>
                <a:sym typeface="Times New Roman"/>
              </a:rPr>
              <a:t>          	2) 60+</a:t>
            </a:r>
            <a:r>
              <a:rPr lang="en-GB" sz="20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semi-structured interviews with cuckooing experts (national, regional, local levels)</a:t>
            </a:r>
          </a:p>
          <a:p>
            <a:pPr marL="987425" marR="0" lvl="0" indent="-987425" algn="just" rtl="0">
              <a:lnSpc>
                <a:spcPct val="100000"/>
              </a:lnSpc>
              <a:spcBef>
                <a:spcPts val="0"/>
              </a:spcBef>
              <a:spcAft>
                <a:spcPts val="0"/>
              </a:spcAft>
              <a:buClr>
                <a:srgbClr val="000000"/>
              </a:buClr>
              <a:buSzPts val="1400"/>
              <a:tabLst>
                <a:tab pos="714375" algn="l"/>
              </a:tabLst>
            </a:pPr>
            <a:r>
              <a:rPr lang="en-GB" sz="2000" b="1" dirty="0">
                <a:latin typeface="Times New Roman" panose="02020603050405020304" pitchFamily="18" charset="0"/>
                <a:ea typeface="Times New Roman"/>
                <a:cs typeface="Times New Roman" panose="02020603050405020304" pitchFamily="18" charset="0"/>
                <a:sym typeface="Times New Roman"/>
              </a:rPr>
              <a:t> </a:t>
            </a:r>
            <a:r>
              <a:rPr lang="en-GB" sz="2000" b="1" dirty="0" smtClean="0">
                <a:latin typeface="Times New Roman" panose="02020603050405020304" pitchFamily="18" charset="0"/>
                <a:ea typeface="Times New Roman"/>
                <a:cs typeface="Times New Roman" panose="02020603050405020304" pitchFamily="18" charset="0"/>
                <a:sym typeface="Times New Roman"/>
              </a:rPr>
              <a:t>          3) T</a:t>
            </a:r>
            <a:r>
              <a:rPr lang="en-GB" sz="20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imeline interviews with </a:t>
            </a:r>
            <a:r>
              <a:rPr lang="en-GB" sz="2000" b="1" dirty="0" smtClean="0">
                <a:latin typeface="Times New Roman" panose="02020603050405020304" pitchFamily="18" charset="0"/>
                <a:ea typeface="Times New Roman"/>
                <a:cs typeface="Times New Roman" panose="02020603050405020304" pitchFamily="18" charset="0"/>
                <a:sym typeface="Times New Roman"/>
              </a:rPr>
              <a:t>cuckooing </a:t>
            </a:r>
            <a:r>
              <a:rPr lang="en-GB" sz="20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victims and perpetrators (graphic elicitation)</a:t>
            </a:r>
          </a:p>
          <a:p>
            <a:pPr marL="987425" marR="0" lvl="0" indent="-987425" algn="l" rtl="0">
              <a:lnSpc>
                <a:spcPct val="100000"/>
              </a:lnSpc>
              <a:spcBef>
                <a:spcPts val="0"/>
              </a:spcBef>
              <a:spcAft>
                <a:spcPts val="0"/>
              </a:spcAft>
              <a:buClr>
                <a:srgbClr val="000000"/>
              </a:buClr>
              <a:buSzPts val="1400"/>
              <a:tabLst>
                <a:tab pos="714375" algn="l"/>
              </a:tabLst>
            </a:pPr>
            <a:endParaRPr lang="en-GB" sz="1000" b="1"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None/>
            </a:pPr>
            <a:endParaRPr b="1" i="0" u="none" strike="noStrike" cap="none" dirty="0">
              <a:solidFill>
                <a:srgbClr val="000000"/>
              </a:solidFill>
              <a:latin typeface="Times New Roman"/>
              <a:ea typeface="Times New Roman"/>
              <a:cs typeface="Times New Roman"/>
              <a:sym typeface="Times New Roman"/>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3"/>
        <p:cNvGrpSpPr/>
        <p:nvPr/>
      </p:nvGrpSpPr>
      <p:grpSpPr>
        <a:xfrm>
          <a:off x="0" y="0"/>
          <a:ext cx="0" cy="0"/>
          <a:chOff x="0" y="0"/>
          <a:chExt cx="0" cy="0"/>
        </a:xfrm>
      </p:grpSpPr>
      <p:sp>
        <p:nvSpPr>
          <p:cNvPr id="134" name="Google Shape;134;p27"/>
          <p:cNvSpPr/>
          <p:nvPr/>
        </p:nvSpPr>
        <p:spPr>
          <a:xfrm>
            <a:off x="63795" y="89290"/>
            <a:ext cx="12036056" cy="6700681"/>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27"/>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36" name="Google Shape;136;p27"/>
          <p:cNvSpPr/>
          <p:nvPr/>
        </p:nvSpPr>
        <p:spPr>
          <a:xfrm rot="10800000" flipH="1">
            <a:off x="333516" y="796697"/>
            <a:ext cx="6517759" cy="4572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27"/>
          <p:cNvSpPr txBox="1">
            <a:spLocks noGrp="1"/>
          </p:cNvSpPr>
          <p:nvPr>
            <p:ph type="subTitle" idx="1"/>
          </p:nvPr>
        </p:nvSpPr>
        <p:spPr>
          <a:xfrm>
            <a:off x="645042" y="857100"/>
            <a:ext cx="11066721" cy="47840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sz="2800" u="sng" dirty="0">
              <a:solidFill>
                <a:schemeClr val="dk1"/>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800"/>
              <a:buNone/>
            </a:pPr>
            <a:endParaRPr sz="2200" dirty="0">
              <a:solidFill>
                <a:schemeClr val="dk1"/>
              </a:solidFill>
              <a:latin typeface="Times New Roman"/>
              <a:ea typeface="Times New Roman"/>
              <a:cs typeface="Times New Roman"/>
              <a:sym typeface="Times New Roman"/>
            </a:endParaRPr>
          </a:p>
          <a:p>
            <a:pPr marL="457200" lvl="0" indent="-279400" algn="l" rtl="0">
              <a:lnSpc>
                <a:spcPct val="90000"/>
              </a:lnSpc>
              <a:spcBef>
                <a:spcPts val="1000"/>
              </a:spcBef>
              <a:spcAft>
                <a:spcPts val="0"/>
              </a:spcAft>
              <a:buClr>
                <a:schemeClr val="dk1"/>
              </a:buClr>
              <a:buSzPts val="2800"/>
              <a:buFont typeface="Arial"/>
              <a:buNone/>
            </a:pPr>
            <a:endParaRPr sz="2200" dirty="0">
              <a:latin typeface="Times New Roman"/>
              <a:ea typeface="Times New Roman"/>
              <a:cs typeface="Times New Roman"/>
              <a:sym typeface="Times New Roman"/>
            </a:endParaRPr>
          </a:p>
          <a:p>
            <a:pPr marL="457200" lvl="0" indent="-279400" algn="l" rtl="0">
              <a:lnSpc>
                <a:spcPct val="90000"/>
              </a:lnSpc>
              <a:spcBef>
                <a:spcPts val="1000"/>
              </a:spcBef>
              <a:spcAft>
                <a:spcPts val="0"/>
              </a:spcAft>
              <a:buClr>
                <a:schemeClr val="lt1"/>
              </a:buClr>
              <a:buSzPts val="2800"/>
              <a:buFont typeface="Arial"/>
              <a:buNone/>
            </a:pPr>
            <a:endParaRPr sz="2800" dirty="0">
              <a:solidFill>
                <a:schemeClr val="dk1"/>
              </a:solidFill>
              <a:latin typeface="Times New Roman"/>
              <a:ea typeface="Times New Roman"/>
              <a:cs typeface="Times New Roman"/>
              <a:sym typeface="Times New Roman"/>
            </a:endParaRPr>
          </a:p>
        </p:txBody>
      </p:sp>
      <p:sp>
        <p:nvSpPr>
          <p:cNvPr id="138" name="Google Shape;138;p27"/>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 name="Google Shape;139;p27"/>
          <p:cNvSpPr txBox="1">
            <a:spLocks noGrp="1"/>
          </p:cNvSpPr>
          <p:nvPr>
            <p:ph type="ctrTitle"/>
          </p:nvPr>
        </p:nvSpPr>
        <p:spPr>
          <a:xfrm>
            <a:off x="-2717983" y="-2707481"/>
            <a:ext cx="10058400" cy="357477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600"/>
              <a:buFont typeface="Times New Roman"/>
              <a:buNone/>
            </a:pPr>
            <a:r>
              <a:rPr lang="en-GB" sz="3700" dirty="0">
                <a:solidFill>
                  <a:schemeClr val="dk1"/>
                </a:solidFill>
                <a:latin typeface="Times New Roman"/>
                <a:ea typeface="Times New Roman"/>
                <a:cs typeface="Times New Roman"/>
                <a:sym typeface="Times New Roman"/>
              </a:rPr>
              <a:t/>
            </a:r>
            <a:br>
              <a:rPr lang="en-GB" sz="3700" dirty="0">
                <a:solidFill>
                  <a:schemeClr val="dk1"/>
                </a:solidFill>
                <a:latin typeface="Times New Roman"/>
                <a:ea typeface="Times New Roman"/>
                <a:cs typeface="Times New Roman"/>
                <a:sym typeface="Times New Roman"/>
              </a:rPr>
            </a:br>
            <a:r>
              <a:rPr lang="en-GB" sz="3700" b="1" dirty="0">
                <a:solidFill>
                  <a:schemeClr val="dk1"/>
                </a:solidFill>
                <a:latin typeface="Times New Roman"/>
                <a:ea typeface="Times New Roman"/>
                <a:cs typeface="Times New Roman"/>
                <a:sym typeface="Times New Roman"/>
              </a:rPr>
              <a:t/>
            </a:r>
            <a:br>
              <a:rPr lang="en-GB" sz="3700" b="1" dirty="0">
                <a:solidFill>
                  <a:schemeClr val="dk1"/>
                </a:solidFill>
                <a:latin typeface="Times New Roman"/>
                <a:ea typeface="Times New Roman"/>
                <a:cs typeface="Times New Roman"/>
                <a:sym typeface="Times New Roman"/>
              </a:rPr>
            </a:br>
            <a:r>
              <a:rPr lang="en-GB" sz="3700" b="1" dirty="0" smtClean="0">
                <a:solidFill>
                  <a:schemeClr val="dk1"/>
                </a:solidFill>
                <a:latin typeface="Times New Roman"/>
                <a:ea typeface="Times New Roman"/>
                <a:cs typeface="Times New Roman"/>
                <a:sym typeface="Times New Roman"/>
              </a:rPr>
              <a:t>Outputs and Events</a:t>
            </a:r>
            <a:endParaRPr sz="3700" b="1" dirty="0">
              <a:solidFill>
                <a:schemeClr val="dk1"/>
              </a:solidFill>
            </a:endParaRPr>
          </a:p>
        </p:txBody>
      </p:sp>
      <p:sp>
        <p:nvSpPr>
          <p:cNvPr id="141" name="Google Shape;141;p27"/>
          <p:cNvSpPr txBox="1"/>
          <p:nvPr/>
        </p:nvSpPr>
        <p:spPr>
          <a:xfrm>
            <a:off x="4014401" y="650028"/>
            <a:ext cx="11751585" cy="6678711"/>
          </a:xfrm>
          <a:prstGeom prst="rect">
            <a:avLst/>
          </a:prstGeom>
          <a:noFill/>
          <a:ln>
            <a:noFill/>
          </a:ln>
        </p:spPr>
        <p:txBody>
          <a:bodyPr spcFirstLastPara="1" wrap="square" lIns="91425" tIns="45700" rIns="91425" bIns="45700" anchor="t" anchorCtr="0">
            <a:spAutoFit/>
          </a:bodyPr>
          <a:lstStyle/>
          <a:p>
            <a:pPr lvl="0">
              <a:buSzPts val="1400"/>
              <a:tabLst>
                <a:tab pos="714375" algn="l"/>
                <a:tab pos="2424113" algn="l"/>
              </a:tabLst>
            </a:pPr>
            <a:endParaRPr lang="en-GB" sz="2000" b="1" dirty="0" smtClean="0">
              <a:solidFill>
                <a:srgbClr val="3687A4"/>
              </a:solidFill>
              <a:latin typeface="Times New Roman" panose="02020603050405020304" pitchFamily="18" charset="0"/>
              <a:ea typeface="Times New Roman"/>
              <a:cs typeface="Times New Roman" panose="02020603050405020304" pitchFamily="18" charset="0"/>
              <a:sym typeface="Times New Roman"/>
            </a:endParaRPr>
          </a:p>
          <a:p>
            <a:pPr lvl="0">
              <a:buSzPts val="1400"/>
              <a:tabLst>
                <a:tab pos="714375" algn="l"/>
                <a:tab pos="2424113" algn="l"/>
              </a:tabLst>
            </a:pPr>
            <a:r>
              <a:rPr lang="en-GB" sz="1800" b="1" dirty="0" smtClean="0">
                <a:solidFill>
                  <a:srgbClr val="FF0000"/>
                </a:solidFill>
                <a:latin typeface="Times New Roman" panose="02020603050405020304" pitchFamily="18" charset="0"/>
                <a:ea typeface="Times New Roman"/>
                <a:cs typeface="Times New Roman" panose="02020603050405020304" pitchFamily="18" charset="0"/>
                <a:sym typeface="Times New Roman"/>
              </a:rPr>
              <a:t>                                </a:t>
            </a:r>
          </a:p>
          <a:p>
            <a:pPr marL="361950">
              <a:buSzPts val="1400"/>
              <a:tabLst>
                <a:tab pos="714375" algn="l"/>
                <a:tab pos="2424113" algn="l"/>
              </a:tabLst>
            </a:pPr>
            <a:r>
              <a:rPr lang="en-GB" sz="1800" b="1" dirty="0">
                <a:solidFill>
                  <a:srgbClr val="002060"/>
                </a:solidFill>
                <a:latin typeface="Times New Roman" panose="02020603050405020304" pitchFamily="18" charset="0"/>
                <a:ea typeface="Times New Roman"/>
                <a:cs typeface="Times New Roman" panose="02020603050405020304" pitchFamily="18" charset="0"/>
                <a:sym typeface="Times New Roman"/>
              </a:rPr>
              <a:t> </a:t>
            </a:r>
            <a:r>
              <a:rPr lang="en-GB" sz="1800" b="1" dirty="0" smtClean="0">
                <a:solidFill>
                  <a:srgbClr val="002060"/>
                </a:solidFill>
                <a:latin typeface="Times New Roman" panose="02020603050405020304" pitchFamily="18" charset="0"/>
                <a:ea typeface="Times New Roman"/>
                <a:cs typeface="Times New Roman" panose="02020603050405020304" pitchFamily="18" charset="0"/>
                <a:sym typeface="Times New Roman"/>
              </a:rPr>
              <a:t>April 2022 </a:t>
            </a:r>
            <a:r>
              <a:rPr lang="en-GB" sz="1800" b="1" dirty="0">
                <a:solidFill>
                  <a:srgbClr val="002060"/>
                </a:solidFill>
                <a:latin typeface="Times New Roman" panose="02020603050405020304" pitchFamily="18" charset="0"/>
                <a:ea typeface="Times New Roman"/>
                <a:cs typeface="Times New Roman" panose="02020603050405020304" pitchFamily="18" charset="0"/>
                <a:sym typeface="Times New Roman"/>
              </a:rPr>
              <a:t>– </a:t>
            </a:r>
            <a:r>
              <a:rPr lang="en-GB" sz="1800" b="1" dirty="0" smtClean="0">
                <a:solidFill>
                  <a:srgbClr val="002060"/>
                </a:solidFill>
                <a:latin typeface="Times New Roman" panose="02020603050405020304" pitchFamily="18" charset="0"/>
                <a:ea typeface="Times New Roman"/>
                <a:cs typeface="Times New Roman" panose="02020603050405020304" pitchFamily="18" charset="0"/>
                <a:sym typeface="Times New Roman"/>
              </a:rPr>
              <a:t>January </a:t>
            </a:r>
            <a:r>
              <a:rPr lang="en-GB" sz="1800" b="1" dirty="0">
                <a:solidFill>
                  <a:srgbClr val="002060"/>
                </a:solidFill>
                <a:latin typeface="Times New Roman" panose="02020603050405020304" pitchFamily="18" charset="0"/>
                <a:ea typeface="Times New Roman"/>
                <a:cs typeface="Times New Roman" panose="02020603050405020304" pitchFamily="18" charset="0"/>
                <a:sym typeface="Times New Roman"/>
              </a:rPr>
              <a:t>2024</a:t>
            </a:r>
            <a:endParaRPr lang="en-GB" sz="18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361950">
              <a:buSzPts val="1400"/>
              <a:tabLst>
                <a:tab pos="714375" algn="l"/>
                <a:tab pos="2424113" algn="l"/>
              </a:tabLst>
            </a:pPr>
            <a:endParaRPr lang="en-GB" sz="1600" b="1"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361950">
              <a:buSzPts val="1400"/>
              <a:tabLst>
                <a:tab pos="714375" algn="l"/>
                <a:tab pos="2424113" algn="l"/>
              </a:tabLst>
            </a:pPr>
            <a:r>
              <a:rPr lang="en-GB" sz="1600" dirty="0" smtClean="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Understanding and Preventing Cuckooing Victimisation Symposium - May 2023</a:t>
            </a:r>
            <a:endParaRPr lang="en-GB" sz="12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361950">
              <a:buSzPts val="1400"/>
              <a:tabLst>
                <a:tab pos="714375" algn="l"/>
                <a:tab pos="2424113" algn="l"/>
              </a:tabLst>
            </a:pPr>
            <a:r>
              <a:rPr lang="en-GB" sz="1600" dirty="0" smtClean="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A menu of tactical options for local delivery groups</a:t>
            </a:r>
            <a:r>
              <a:rPr lang="en-GB" sz="1600" b="1" dirty="0" smtClean="0">
                <a:solidFill>
                  <a:srgbClr val="3687A4"/>
                </a:solidFill>
                <a:latin typeface="Times New Roman" panose="02020603050405020304" pitchFamily="18" charset="0"/>
                <a:ea typeface="Times New Roman"/>
                <a:cs typeface="Times New Roman" panose="02020603050405020304" pitchFamily="18" charset="0"/>
                <a:sym typeface="Times New Roman"/>
              </a:rPr>
              <a:t>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 January 2024</a:t>
            </a:r>
            <a:endParaRPr lang="en-GB" sz="12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361950">
              <a:buSzPts val="1400"/>
              <a:tabLst>
                <a:tab pos="714375" algn="l"/>
                <a:tab pos="2424113" algn="l"/>
              </a:tabLst>
            </a:pPr>
            <a:r>
              <a:rPr lang="en-GB" sz="1600" dirty="0" smtClean="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Summary report for wider dissemination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 January 2024</a:t>
            </a:r>
            <a:endPar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lvl="0">
              <a:buSzPts val="1400"/>
              <a:tabLst>
                <a:tab pos="714375" algn="l"/>
                <a:tab pos="2424113" algn="l"/>
              </a:tabLst>
            </a:pPr>
            <a:endParaRPr lang="en-GB" sz="1600" b="1" dirty="0" smtClean="0">
              <a:solidFill>
                <a:srgbClr val="FF0000"/>
              </a:solidFill>
              <a:latin typeface="Times New Roman" panose="02020603050405020304" pitchFamily="18" charset="0"/>
              <a:ea typeface="Times New Roman"/>
              <a:cs typeface="Times New Roman" panose="02020603050405020304" pitchFamily="18" charset="0"/>
              <a:sym typeface="Times New Roman"/>
            </a:endParaRPr>
          </a:p>
          <a:p>
            <a:pPr lvl="0">
              <a:buSzPts val="1400"/>
              <a:tabLst>
                <a:tab pos="714375" algn="l"/>
                <a:tab pos="2154238" algn="l"/>
                <a:tab pos="2424113" algn="l"/>
              </a:tabLst>
            </a:pPr>
            <a:r>
              <a:rPr lang="en-GB" sz="1800" b="1" dirty="0" smtClean="0">
                <a:solidFill>
                  <a:srgbClr val="002060"/>
                </a:solidFill>
                <a:latin typeface="Times New Roman" panose="02020603050405020304" pitchFamily="18" charset="0"/>
                <a:ea typeface="Times New Roman"/>
                <a:cs typeface="Times New Roman" panose="02020603050405020304" pitchFamily="18" charset="0"/>
                <a:sym typeface="Times New Roman"/>
              </a:rPr>
              <a:t>        November 2023 – July 2024</a:t>
            </a:r>
          </a:p>
          <a:p>
            <a:pPr lvl="0">
              <a:buSzPts val="1400"/>
              <a:tabLst>
                <a:tab pos="714375" algn="l"/>
                <a:tab pos="2424113" algn="l"/>
              </a:tabLst>
            </a:pPr>
            <a:endParaRPr lang="en-GB" sz="1600" b="1" dirty="0" smtClean="0">
              <a:solidFill>
                <a:srgbClr val="3687A4"/>
              </a:solidFill>
              <a:latin typeface="Times New Roman" panose="02020603050405020304" pitchFamily="18" charset="0"/>
              <a:ea typeface="Times New Roman"/>
              <a:cs typeface="Times New Roman" panose="02020603050405020304" pitchFamily="18" charset="0"/>
              <a:sym typeface="Times New Roman"/>
            </a:endParaRPr>
          </a:p>
          <a:p>
            <a:pPr marL="630238" lvl="0" indent="-274638">
              <a:buSzPts val="1400"/>
              <a:buFont typeface="Wingdings" panose="05000000000000000000" pitchFamily="2" charset="2"/>
              <a:buChar char="à"/>
              <a:tabLst>
                <a:tab pos="714375" algn="l"/>
                <a:tab pos="2424113" algn="l"/>
              </a:tabLst>
            </a:pP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Collaboration with West Yorkshire Police, Leeds City Council and Beacon Leeds</a:t>
            </a:r>
            <a:endParaRPr lang="en-GB" sz="1600" b="1" dirty="0">
              <a:solidFill>
                <a:srgbClr val="3687A4"/>
              </a:solidFill>
              <a:latin typeface="Times New Roman" panose="02020603050405020304" pitchFamily="18" charset="0"/>
              <a:ea typeface="Times New Roman"/>
              <a:cs typeface="Times New Roman" panose="02020603050405020304" pitchFamily="18" charset="0"/>
              <a:sym typeface="Times New Roman"/>
            </a:endParaRPr>
          </a:p>
          <a:p>
            <a:pPr marL="630238" lvl="0" indent="-274638">
              <a:buSzPts val="1400"/>
              <a:buFont typeface="Wingdings" panose="05000000000000000000" pitchFamily="2" charset="2"/>
              <a:buChar char="à"/>
              <a:tabLst>
                <a:tab pos="714375" algn="l"/>
                <a:tab pos="2424113" algn="l"/>
              </a:tabLst>
            </a:pP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Creation of a Cuckooing Research &amp; Practice Network</a:t>
            </a:r>
          </a:p>
          <a:p>
            <a:pPr marL="630238" lvl="0" indent="-274638">
              <a:buSzPts val="1400"/>
              <a:buFont typeface="Wingdings" panose="05000000000000000000" pitchFamily="2" charset="2"/>
              <a:buChar char="à"/>
              <a:tabLst>
                <a:tab pos="714375" algn="l"/>
                <a:tab pos="2424113" algn="l"/>
              </a:tabLst>
            </a:pP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Network conference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30</a:t>
            </a:r>
            <a:r>
              <a:rPr lang="en-GB" sz="1600" b="1" baseline="300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th</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and 31</a:t>
            </a:r>
            <a:r>
              <a:rPr lang="en-GB" sz="1600" b="1" baseline="300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st</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January 2024</a:t>
            </a:r>
          </a:p>
          <a:p>
            <a:pPr marL="630238" lvl="0" indent="-274638">
              <a:buSzPts val="1400"/>
              <a:buFont typeface="Wingdings" panose="05000000000000000000" pitchFamily="2" charset="2"/>
              <a:buChar char="à"/>
              <a:tabLst>
                <a:tab pos="714375" algn="l"/>
                <a:tab pos="2424113" algn="l"/>
              </a:tabLst>
            </a:pP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Network Symposium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Wingdings" panose="05000000000000000000" pitchFamily="2" charset="2"/>
              </a:rPr>
              <a:t> J</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une 2024</a:t>
            </a:r>
          </a:p>
          <a:p>
            <a:pPr marL="630238" lvl="0" indent="-274638">
              <a:buSzPts val="1400"/>
              <a:buFont typeface="Wingdings" panose="05000000000000000000" pitchFamily="2" charset="2"/>
              <a:buChar char="à"/>
              <a:tabLst>
                <a:tab pos="714375" algn="l"/>
                <a:tab pos="2424113" algn="l"/>
              </a:tabLst>
            </a:pP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Co-delivery of cuckooing awareness raising sessions</a:t>
            </a:r>
          </a:p>
          <a:p>
            <a:pPr marL="630238" lvl="0" indent="-274638">
              <a:buSzPts val="1400"/>
              <a:buFont typeface="Wingdings" panose="05000000000000000000" pitchFamily="2" charset="2"/>
              <a:buChar char="à"/>
              <a:tabLst>
                <a:tab pos="714375" algn="l"/>
                <a:tab pos="2424113" algn="l"/>
              </a:tabLst>
            </a:pP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Co-production and evaluation of a cuckooing toolkit / risk assessment form </a:t>
            </a:r>
          </a:p>
          <a:p>
            <a:pPr marL="355600" lvl="0">
              <a:buSzPts val="1400"/>
              <a:tabLst>
                <a:tab pos="714375" algn="l"/>
                <a:tab pos="2424113" algn="l"/>
              </a:tabLst>
            </a:pPr>
            <a:r>
              <a:rPr lang="en-GB" sz="1600" b="1"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GB" sz="16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for housing providers </a:t>
            </a:r>
          </a:p>
          <a:p>
            <a:pPr lvl="0">
              <a:buSzPts val="1400"/>
              <a:tabLst>
                <a:tab pos="714375" algn="l"/>
                <a:tab pos="2424113" algn="l"/>
              </a:tabLst>
            </a:pPr>
            <a:endParaRPr lang="en-GB" sz="2000" b="1" dirty="0" smtClean="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lvl="0">
              <a:buSzPts val="1400"/>
              <a:tabLst>
                <a:tab pos="714375" algn="l"/>
                <a:tab pos="2424113" algn="l"/>
              </a:tabLst>
            </a:pPr>
            <a:endParaRPr lang="en-GB" sz="2000" b="1" dirty="0" smtClean="0">
              <a:solidFill>
                <a:srgbClr val="FF0000"/>
              </a:solidFill>
              <a:latin typeface="Times New Roman" panose="02020603050405020304" pitchFamily="18" charset="0"/>
              <a:ea typeface="Times New Roman"/>
              <a:cs typeface="Times New Roman" panose="02020603050405020304" pitchFamily="18" charset="0"/>
              <a:sym typeface="Times New Roman"/>
            </a:endParaRPr>
          </a:p>
          <a:p>
            <a:pPr lvl="0">
              <a:buSzPts val="1400"/>
              <a:tabLst>
                <a:tab pos="714375" algn="l"/>
                <a:tab pos="2424113" algn="l"/>
              </a:tabLst>
            </a:pPr>
            <a:endParaRPr lang="en-GB" sz="2000" b="1" dirty="0">
              <a:solidFill>
                <a:srgbClr val="3687A4"/>
              </a:solidFill>
              <a:latin typeface="Times New Roman" panose="02020603050405020304" pitchFamily="18" charset="0"/>
              <a:ea typeface="Times New Roman"/>
              <a:cs typeface="Times New Roman" panose="02020603050405020304" pitchFamily="18" charset="0"/>
              <a:sym typeface="Times New Roman"/>
            </a:endParaRPr>
          </a:p>
          <a:p>
            <a:pPr lvl="0">
              <a:buSzPts val="1400"/>
              <a:tabLst>
                <a:tab pos="714375" algn="l"/>
                <a:tab pos="2424113" algn="l"/>
              </a:tabLst>
            </a:pPr>
            <a:endParaRPr lang="en-GB" sz="2000" b="1" dirty="0">
              <a:solidFill>
                <a:srgbClr val="3687A4"/>
              </a:solidFill>
              <a:latin typeface="Times New Roman" panose="02020603050405020304" pitchFamily="18" charset="0"/>
              <a:ea typeface="Times New Roman"/>
              <a:cs typeface="Times New Roman" panose="02020603050405020304" pitchFamily="18" charset="0"/>
              <a:sym typeface="Times New Roman"/>
            </a:endParaRPr>
          </a:p>
          <a:p>
            <a:pPr marL="987425" marR="0" lvl="0" indent="-987425" algn="l" rtl="0">
              <a:lnSpc>
                <a:spcPct val="100000"/>
              </a:lnSpc>
              <a:spcBef>
                <a:spcPts val="0"/>
              </a:spcBef>
              <a:spcAft>
                <a:spcPts val="0"/>
              </a:spcAft>
              <a:buClr>
                <a:srgbClr val="000000"/>
              </a:buClr>
              <a:buSzPts val="1400"/>
              <a:tabLst>
                <a:tab pos="714375" algn="l"/>
              </a:tabLst>
            </a:pPr>
            <a:endParaRPr lang="en-GB" sz="1000" b="1"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None/>
            </a:pPr>
            <a:endParaRPr b="1" i="0" u="none" strike="noStrike" cap="none" dirty="0">
              <a:solidFill>
                <a:srgbClr val="000000"/>
              </a:solidFill>
              <a:latin typeface="Times New Roman"/>
              <a:ea typeface="Times New Roman"/>
              <a:cs typeface="Times New Roman"/>
              <a:sym typeface="Times New Roman"/>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645042" y="1549824"/>
            <a:ext cx="3169919" cy="982242"/>
          </a:xfrm>
          <a:prstGeom prst="rect">
            <a:avLst/>
          </a:prstGeom>
          <a:noFill/>
          <a:ln>
            <a:solidFill>
              <a:schemeClr val="bg2"/>
            </a:solidFill>
          </a:ln>
        </p:spPr>
      </p:pic>
      <p:pic>
        <p:nvPicPr>
          <p:cNvPr id="11" name="Picture 2" descr="File:Research England logo.svg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68" y="3365944"/>
            <a:ext cx="3503267" cy="11111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1151" y="5384723"/>
            <a:ext cx="8836042" cy="861774"/>
          </a:xfrm>
          <a:prstGeom prst="rect">
            <a:avLst/>
          </a:prstGeom>
          <a:noFill/>
        </p:spPr>
        <p:txBody>
          <a:bodyPr wrap="square" rtlCol="0">
            <a:spAutoFit/>
          </a:bodyPr>
          <a:lstStyle/>
          <a:p>
            <a:pPr marL="361950" algn="ctr">
              <a:buSzPts val="1400"/>
              <a:tabLst>
                <a:tab pos="714375" algn="l"/>
                <a:tab pos="2424113" algn="l"/>
              </a:tabLst>
            </a:pPr>
            <a:r>
              <a:rPr lang="en-GB" sz="1800" b="1" dirty="0">
                <a:solidFill>
                  <a:srgbClr val="002060"/>
                </a:solidFill>
                <a:latin typeface="Times New Roman" panose="02020603050405020304" pitchFamily="18" charset="0"/>
                <a:ea typeface="Times New Roman"/>
                <a:cs typeface="Times New Roman" panose="02020603050405020304" pitchFamily="18" charset="0"/>
                <a:sym typeface="Times New Roman"/>
              </a:rPr>
              <a:t>Understanding and Preventing Cuckooing Victimisation: County Lines and Beyond    </a:t>
            </a:r>
          </a:p>
          <a:p>
            <a:pPr marL="361950" lvl="0" indent="714375" algn="ctr">
              <a:buSzPts val="1400"/>
              <a:tabLst>
                <a:tab pos="714375" algn="l"/>
                <a:tab pos="2424113" algn="l"/>
              </a:tabLst>
            </a:pPr>
            <a:r>
              <a:rPr lang="en-GB" sz="1800" b="1" dirty="0">
                <a:solidFill>
                  <a:srgbClr val="002060"/>
                </a:solidFill>
                <a:latin typeface="Times New Roman" panose="02020603050405020304" pitchFamily="18" charset="0"/>
                <a:ea typeface="Times New Roman"/>
                <a:cs typeface="Times New Roman" panose="02020603050405020304" pitchFamily="18" charset="0"/>
                <a:sym typeface="Times New Roman"/>
              </a:rPr>
              <a:t>Will be published by Routledge in</a:t>
            </a:r>
            <a:r>
              <a:rPr lang="en-GB" sz="1800" b="1" dirty="0">
                <a:solidFill>
                  <a:srgbClr val="002060"/>
                </a:solidFill>
                <a:latin typeface="Times New Roman" panose="02020603050405020304" pitchFamily="18" charset="0"/>
                <a:ea typeface="Times New Roman"/>
                <a:cs typeface="Times New Roman" panose="02020603050405020304" pitchFamily="18" charset="0"/>
                <a:sym typeface="Wingdings" panose="05000000000000000000" pitchFamily="2" charset="2"/>
              </a:rPr>
              <a:t> </a:t>
            </a:r>
            <a:r>
              <a:rPr lang="en-GB" sz="1800" b="1" dirty="0">
                <a:solidFill>
                  <a:srgbClr val="002060"/>
                </a:solidFill>
                <a:latin typeface="Times New Roman" panose="02020603050405020304" pitchFamily="18" charset="0"/>
                <a:ea typeface="Times New Roman"/>
                <a:cs typeface="Times New Roman" panose="02020603050405020304" pitchFamily="18" charset="0"/>
                <a:sym typeface="Times New Roman"/>
              </a:rPr>
              <a:t>December 2024</a:t>
            </a:r>
          </a:p>
          <a:p>
            <a:endParaRPr lang="en-GB" dirty="0">
              <a:solidFill>
                <a:srgbClr val="002060"/>
              </a:solidFill>
            </a:endParaRPr>
          </a:p>
        </p:txBody>
      </p:sp>
      <p:sp>
        <p:nvSpPr>
          <p:cNvPr id="2" name="Rectangle 1"/>
          <p:cNvSpPr/>
          <p:nvPr/>
        </p:nvSpPr>
        <p:spPr>
          <a:xfrm>
            <a:off x="10855435" y="6198531"/>
            <a:ext cx="281763" cy="197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descr="No photo description avail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8614" y="6053288"/>
            <a:ext cx="386418" cy="38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85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63851" y="103854"/>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r>
              <a:rPr lang="en-GB" b="1" dirty="0"/>
              <a:t> </a:t>
            </a:r>
            <a:r>
              <a:rPr lang="en-GB" dirty="0" smtClean="0"/>
              <a:t>. </a:t>
            </a:r>
            <a:endParaRPr sz="1400" b="0" i="0" u="none" strike="noStrike" cap="none" dirty="0">
              <a:solidFill>
                <a:schemeClr val="lt1"/>
              </a:solidFill>
              <a:latin typeface="Arial"/>
              <a:ea typeface="Arial"/>
              <a:cs typeface="Arial"/>
              <a:sym typeface="Arial"/>
            </a:endParaRPr>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 name="Right Triangle 16"/>
          <p:cNvSpPr/>
          <p:nvPr/>
        </p:nvSpPr>
        <p:spPr>
          <a:xfrm rot="16200000" flipH="1" flipV="1">
            <a:off x="70653" y="121453"/>
            <a:ext cx="6284508" cy="6248786"/>
          </a:xfrm>
          <a:prstGeom prst="rtTriangle">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Google Shape;175;p3"/>
          <p:cNvSpPr/>
          <p:nvPr/>
        </p:nvSpPr>
        <p:spPr>
          <a:xfrm rot="10800000" flipH="1">
            <a:off x="247726" y="674764"/>
            <a:ext cx="2941658" cy="64007"/>
          </a:xfrm>
          <a:prstGeom prst="rect">
            <a:avLst/>
          </a:prstGeom>
          <a:solidFill>
            <a:srgbClr val="002060"/>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3" name="Rectangle 1"/>
          <p:cNvSpPr>
            <a:spLocks noChangeArrowheads="1"/>
          </p:cNvSpPr>
          <p:nvPr/>
        </p:nvSpPr>
        <p:spPr bwMode="auto">
          <a:xfrm>
            <a:off x="446995" y="56838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Google Shape;174;p3"/>
          <p:cNvSpPr txBox="1">
            <a:spLocks/>
          </p:cNvSpPr>
          <p:nvPr/>
        </p:nvSpPr>
        <p:spPr>
          <a:xfrm>
            <a:off x="-3374145" y="-2825568"/>
            <a:ext cx="10058400" cy="3547206"/>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5600"/>
              <a:buFont typeface="Times New Roman"/>
              <a:buNone/>
            </a:pPr>
            <a:r>
              <a:rPr lang="en-GB" sz="3200" b="1" dirty="0" smtClean="0">
                <a:solidFill>
                  <a:schemeClr val="dk1"/>
                </a:solidFill>
                <a:latin typeface="Times New Roman"/>
                <a:cs typeface="Times New Roman"/>
                <a:sym typeface="Times New Roman"/>
              </a:rPr>
              <a:t>Risk Factors (1)</a:t>
            </a:r>
            <a:endParaRPr lang="en-GB" sz="3200" b="1" dirty="0">
              <a:solidFill>
                <a:schemeClr val="dk1"/>
              </a:solidFill>
            </a:endParaRPr>
          </a:p>
        </p:txBody>
      </p:sp>
      <p:sp>
        <p:nvSpPr>
          <p:cNvPr id="5" name="TextBox 4"/>
          <p:cNvSpPr txBox="1"/>
          <p:nvPr/>
        </p:nvSpPr>
        <p:spPr>
          <a:xfrm>
            <a:off x="446995" y="1011282"/>
            <a:ext cx="10469294" cy="5262979"/>
          </a:xfrm>
          <a:prstGeom prst="rect">
            <a:avLst/>
          </a:prstGeom>
          <a:noFill/>
        </p:spPr>
        <p:txBody>
          <a:bodyPr wrap="square" rtlCol="0">
            <a:spAutoFit/>
          </a:bodyPr>
          <a:lstStyle/>
          <a:p>
            <a:r>
              <a:rPr lang="en-GB" sz="1600" b="1" dirty="0">
                <a:latin typeface="Times New Roman" panose="02020603050405020304" pitchFamily="18" charset="0"/>
                <a:cs typeface="Times New Roman" panose="02020603050405020304" pitchFamily="18" charset="0"/>
              </a:rPr>
              <a:t>Victims of cuckooing are habitually targeted by County Lines operatives because of their </a:t>
            </a:r>
            <a:r>
              <a:rPr lang="en-GB" sz="1600" b="1" dirty="0">
                <a:solidFill>
                  <a:srgbClr val="002060"/>
                </a:solidFill>
                <a:latin typeface="Times New Roman" panose="02020603050405020304" pitchFamily="18" charset="0"/>
                <a:cs typeface="Times New Roman" panose="02020603050405020304" pitchFamily="18" charset="0"/>
              </a:rPr>
              <a:t>vulnerability</a:t>
            </a:r>
            <a:r>
              <a:rPr lang="en-GB" sz="1600" b="1" dirty="0">
                <a:latin typeface="Times New Roman" panose="02020603050405020304" pitchFamily="18" charset="0"/>
                <a:cs typeface="Times New Roman" panose="02020603050405020304" pitchFamily="18" charset="0"/>
              </a:rPr>
              <a:t>, which may be </a:t>
            </a:r>
            <a:endParaRPr lang="en-GB" sz="1600" b="1" dirty="0" smtClean="0">
              <a:latin typeface="Times New Roman" panose="02020603050405020304" pitchFamily="18" charset="0"/>
              <a:cs typeface="Times New Roman" panose="02020603050405020304" pitchFamily="18" charset="0"/>
            </a:endParaRPr>
          </a:p>
          <a:p>
            <a:r>
              <a:rPr lang="en-GB" sz="1600" b="1" dirty="0" smtClean="0">
                <a:latin typeface="Times New Roman" panose="02020603050405020304" pitchFamily="18" charset="0"/>
                <a:cs typeface="Times New Roman" panose="02020603050405020304" pitchFamily="18" charset="0"/>
              </a:rPr>
              <a:t>multi-dimensional </a:t>
            </a:r>
            <a:r>
              <a:rPr lang="en-GB" sz="1600" b="1" dirty="0">
                <a:latin typeface="Times New Roman" panose="02020603050405020304" pitchFamily="18" charset="0"/>
                <a:cs typeface="Times New Roman" panose="02020603050405020304" pitchFamily="18" charset="0"/>
              </a:rPr>
              <a:t>or </a:t>
            </a:r>
            <a:r>
              <a:rPr lang="en-GB" sz="1600" b="1" dirty="0">
                <a:solidFill>
                  <a:srgbClr val="002060"/>
                </a:solidFill>
                <a:latin typeface="Times New Roman" panose="02020603050405020304" pitchFamily="18" charset="0"/>
                <a:cs typeface="Times New Roman" panose="02020603050405020304" pitchFamily="18" charset="0"/>
              </a:rPr>
              <a:t>temporal</a:t>
            </a:r>
            <a:r>
              <a:rPr lang="en-GB" sz="1600" b="1" dirty="0">
                <a:latin typeface="Times New Roman" panose="02020603050405020304" pitchFamily="18" charset="0"/>
                <a:cs typeface="Times New Roman" panose="02020603050405020304" pitchFamily="18" charset="0"/>
              </a:rPr>
              <a:t> (e.g. grief following a bereavement). </a:t>
            </a:r>
          </a:p>
          <a:p>
            <a:r>
              <a:rPr lang="en-GB" sz="1600" b="1" dirty="0">
                <a:latin typeface="Times New Roman" panose="02020603050405020304" pitchFamily="18" charset="0"/>
                <a:cs typeface="Times New Roman" panose="02020603050405020304" pitchFamily="18" charset="0"/>
              </a:rPr>
              <a:t> </a:t>
            </a:r>
          </a:p>
          <a:p>
            <a:r>
              <a:rPr lang="en-GB" sz="1600" b="1" dirty="0">
                <a:latin typeface="Times New Roman" panose="02020603050405020304" pitchFamily="18" charset="0"/>
                <a:cs typeface="Times New Roman" panose="02020603050405020304" pitchFamily="18" charset="0"/>
              </a:rPr>
              <a:t>Primary targets for cuckooing perpetrators are those who suffer from </a:t>
            </a:r>
            <a:r>
              <a:rPr lang="en-GB" sz="1600" b="1" dirty="0">
                <a:solidFill>
                  <a:srgbClr val="002060"/>
                </a:solidFill>
                <a:latin typeface="Times New Roman" panose="02020603050405020304" pitchFamily="18" charset="0"/>
                <a:cs typeface="Times New Roman" panose="02020603050405020304" pitchFamily="18" charset="0"/>
              </a:rPr>
              <a:t>drug or alcohol dependency, </a:t>
            </a:r>
            <a:r>
              <a:rPr lang="en-GB" sz="1600" b="1" dirty="0" smtClean="0">
                <a:latin typeface="Times New Roman" panose="02020603050405020304" pitchFamily="18" charset="0"/>
                <a:cs typeface="Times New Roman" panose="02020603050405020304" pitchFamily="18" charset="0"/>
              </a:rPr>
              <a:t>have </a:t>
            </a:r>
          </a:p>
          <a:p>
            <a:r>
              <a:rPr lang="en-GB" sz="1600" b="1" dirty="0" smtClean="0">
                <a:latin typeface="Times New Roman" panose="02020603050405020304" pitchFamily="18" charset="0"/>
                <a:cs typeface="Times New Roman" panose="02020603050405020304" pitchFamily="18" charset="0"/>
              </a:rPr>
              <a:t>a </a:t>
            </a:r>
            <a:r>
              <a:rPr lang="en-GB" sz="1600" b="1" dirty="0">
                <a:solidFill>
                  <a:srgbClr val="002060"/>
                </a:solidFill>
                <a:latin typeface="Times New Roman" panose="02020603050405020304" pitchFamily="18" charset="0"/>
                <a:cs typeface="Times New Roman" panose="02020603050405020304" pitchFamily="18" charset="0"/>
              </a:rPr>
              <a:t>physical</a:t>
            </a:r>
            <a:r>
              <a:rPr lang="en-GB" sz="1600" b="1" dirty="0">
                <a:solidFill>
                  <a:srgbClr val="FF000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disability</a:t>
            </a:r>
            <a:r>
              <a:rPr lang="en-GB" sz="1600" b="1" dirty="0">
                <a:latin typeface="Times New Roman" panose="02020603050405020304" pitchFamily="18" charset="0"/>
                <a:cs typeface="Times New Roman" panose="02020603050405020304" pitchFamily="18" charset="0"/>
              </a:rPr>
              <a:t>, a </a:t>
            </a:r>
            <a:r>
              <a:rPr lang="en-GB" sz="1600" b="1" dirty="0">
                <a:solidFill>
                  <a:srgbClr val="002060"/>
                </a:solidFill>
                <a:latin typeface="Times New Roman" panose="02020603050405020304" pitchFamily="18" charset="0"/>
                <a:cs typeface="Times New Roman" panose="02020603050405020304" pitchFamily="18" charset="0"/>
              </a:rPr>
              <a:t>mental health condition</a:t>
            </a:r>
            <a:r>
              <a:rPr lang="en-GB" sz="1600" b="1" dirty="0">
                <a:solidFill>
                  <a:srgbClr val="FF0000"/>
                </a:solidFill>
                <a:latin typeface="Times New Roman" panose="02020603050405020304" pitchFamily="18" charset="0"/>
                <a:cs typeface="Times New Roman" panose="02020603050405020304" pitchFamily="18" charset="0"/>
              </a:rPr>
              <a:t> </a:t>
            </a:r>
            <a:r>
              <a:rPr lang="en-GB" sz="1600" b="1" dirty="0">
                <a:latin typeface="Times New Roman" panose="02020603050405020304" pitchFamily="18" charset="0"/>
                <a:cs typeface="Times New Roman" panose="02020603050405020304" pitchFamily="18" charset="0"/>
              </a:rPr>
              <a:t>and/or a </a:t>
            </a:r>
            <a:r>
              <a:rPr lang="en-GB" sz="1600" b="1" dirty="0">
                <a:solidFill>
                  <a:srgbClr val="002060"/>
                </a:solidFill>
                <a:latin typeface="Times New Roman" panose="02020603050405020304" pitchFamily="18" charset="0"/>
                <a:cs typeface="Times New Roman" panose="02020603050405020304" pitchFamily="18" charset="0"/>
              </a:rPr>
              <a:t>learning disability.</a:t>
            </a:r>
          </a:p>
          <a:p>
            <a:r>
              <a:rPr lang="en-GB" sz="1600" b="1" dirty="0">
                <a:latin typeface="Times New Roman" panose="02020603050405020304" pitchFamily="18" charset="0"/>
                <a:cs typeface="Times New Roman" panose="02020603050405020304" pitchFamily="18" charset="0"/>
              </a:rPr>
              <a:t> </a:t>
            </a:r>
          </a:p>
          <a:p>
            <a:r>
              <a:rPr lang="en-GB" sz="1600" b="1" dirty="0">
                <a:latin typeface="Times New Roman" panose="02020603050405020304" pitchFamily="18" charset="0"/>
                <a:cs typeface="Times New Roman" panose="02020603050405020304" pitchFamily="18" charset="0"/>
              </a:rPr>
              <a:t>Other risk factors include: </a:t>
            </a:r>
          </a:p>
          <a:p>
            <a:pPr marL="285750" lvl="0" indent="-285750">
              <a:buFont typeface="Arial" panose="020B0604020202020204" pitchFamily="34" charset="0"/>
              <a:buChar char="•"/>
            </a:pPr>
            <a:r>
              <a:rPr lang="en-GB" sz="1600" b="1" dirty="0">
                <a:latin typeface="Times New Roman" panose="02020603050405020304" pitchFamily="18" charset="0"/>
                <a:cs typeface="Times New Roman" panose="02020603050405020304" pitchFamily="18" charset="0"/>
              </a:rPr>
              <a:t>Being in recovery from alcohol or drug dependency  </a:t>
            </a:r>
            <a:endParaRPr lang="en-GB" sz="1600"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600" b="1" dirty="0" smtClean="0">
                <a:latin typeface="Times New Roman" panose="02020603050405020304" pitchFamily="18" charset="0"/>
                <a:cs typeface="Times New Roman" panose="02020603050405020304" pitchFamily="18" charset="0"/>
              </a:rPr>
              <a:t>Neurodiversity or brain </a:t>
            </a:r>
            <a:r>
              <a:rPr lang="en-GB" sz="1600" b="1" dirty="0">
                <a:latin typeface="Times New Roman" panose="02020603050405020304" pitchFamily="18" charset="0"/>
                <a:cs typeface="Times New Roman" panose="02020603050405020304" pitchFamily="18" charset="0"/>
              </a:rPr>
              <a:t>disorder (e.g. dementia) </a:t>
            </a:r>
            <a:endParaRPr lang="en-GB" sz="1600"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600" b="1" dirty="0" smtClean="0">
                <a:latin typeface="Times New Roman" panose="02020603050405020304" pitchFamily="18" charset="0"/>
                <a:cs typeface="Times New Roman" panose="02020603050405020304" pitchFamily="18" charset="0"/>
              </a:rPr>
              <a:t>Financial </a:t>
            </a:r>
            <a:r>
              <a:rPr lang="en-GB" sz="1600" b="1" dirty="0">
                <a:latin typeface="Times New Roman" panose="02020603050405020304" pitchFamily="18" charset="0"/>
                <a:cs typeface="Times New Roman" panose="02020603050405020304" pitchFamily="18" charset="0"/>
              </a:rPr>
              <a:t>insecurity (</a:t>
            </a:r>
            <a:r>
              <a:rPr lang="en-GB" sz="1600" b="1" dirty="0" smtClean="0">
                <a:latin typeface="Times New Roman" panose="02020603050405020304" pitchFamily="18" charset="0"/>
                <a:cs typeface="Times New Roman" panose="02020603050405020304" pitchFamily="18" charset="0"/>
              </a:rPr>
              <a:t>poverty) </a:t>
            </a:r>
          </a:p>
          <a:p>
            <a:pPr marL="285750" indent="-285750">
              <a:buFont typeface="Arial" panose="020B0604020202020204" pitchFamily="34" charset="0"/>
              <a:buChar char="•"/>
            </a:pPr>
            <a:r>
              <a:rPr lang="en-GB" sz="1600" b="1" dirty="0">
                <a:latin typeface="Times New Roman" panose="02020603050405020304" pitchFamily="18" charset="0"/>
                <a:cs typeface="Times New Roman" panose="02020603050405020304" pitchFamily="18" charset="0"/>
              </a:rPr>
              <a:t>Young </a:t>
            </a:r>
            <a:r>
              <a:rPr lang="en-GB" sz="1600" b="1" dirty="0" smtClean="0">
                <a:latin typeface="Times New Roman" panose="02020603050405020304" pitchFamily="18" charset="0"/>
                <a:cs typeface="Times New Roman" panose="02020603050405020304" pitchFamily="18" charset="0"/>
              </a:rPr>
              <a:t>adults </a:t>
            </a:r>
            <a:r>
              <a:rPr lang="en-GB" sz="1600" b="1" dirty="0">
                <a:latin typeface="Times New Roman" panose="02020603050405020304" pitchFamily="18" charset="0"/>
                <a:cs typeface="Times New Roman" panose="02020603050405020304" pitchFamily="18" charset="0"/>
              </a:rPr>
              <a:t>living alone for the first time </a:t>
            </a:r>
            <a:endParaRPr lang="en-GB" sz="1600"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600" b="1" dirty="0" smtClean="0">
                <a:latin typeface="Times New Roman" panose="02020603050405020304" pitchFamily="18" charset="0"/>
                <a:cs typeface="Times New Roman" panose="02020603050405020304" pitchFamily="18" charset="0"/>
              </a:rPr>
              <a:t>Housing </a:t>
            </a:r>
            <a:r>
              <a:rPr lang="en-GB" sz="1600" b="1" dirty="0">
                <a:latin typeface="Times New Roman" panose="02020603050405020304" pitchFamily="18" charset="0"/>
                <a:cs typeface="Times New Roman" panose="02020603050405020304" pitchFamily="18" charset="0"/>
              </a:rPr>
              <a:t>insecurity and </a:t>
            </a:r>
            <a:r>
              <a:rPr lang="en-GB" sz="1600" b="1" dirty="0" smtClean="0">
                <a:latin typeface="Times New Roman" panose="02020603050405020304" pitchFamily="18" charset="0"/>
                <a:cs typeface="Times New Roman" panose="02020603050405020304" pitchFamily="18" charset="0"/>
              </a:rPr>
              <a:t>homelessness</a:t>
            </a:r>
          </a:p>
          <a:p>
            <a:pPr marL="285750" lvl="0" indent="-285750">
              <a:buFont typeface="Arial" panose="020B0604020202020204" pitchFamily="34" charset="0"/>
              <a:buChar char="•"/>
            </a:pPr>
            <a:r>
              <a:rPr lang="en-GB" sz="1600" b="1" dirty="0" smtClean="0">
                <a:latin typeface="Times New Roman" panose="02020603050405020304" pitchFamily="18" charset="0"/>
                <a:cs typeface="Times New Roman" panose="02020603050405020304" pitchFamily="18" charset="0"/>
              </a:rPr>
              <a:t>Loneliness</a:t>
            </a:r>
            <a:r>
              <a:rPr lang="en-GB" sz="1600" b="1" dirty="0">
                <a:latin typeface="Times New Roman" panose="02020603050405020304" pitchFamily="18" charset="0"/>
                <a:cs typeface="Times New Roman" panose="02020603050405020304" pitchFamily="18" charset="0"/>
              </a:rPr>
              <a:t>, social isolation and/or lack of support network </a:t>
            </a:r>
            <a:endParaRPr lang="en-GB" sz="1600"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600" b="1" dirty="0" smtClean="0">
                <a:latin typeface="Times New Roman" panose="02020603050405020304" pitchFamily="18" charset="0"/>
                <a:cs typeface="Times New Roman" panose="02020603050405020304" pitchFamily="18" charset="0"/>
              </a:rPr>
              <a:t>Age </a:t>
            </a:r>
            <a:r>
              <a:rPr lang="en-GB" sz="1600" b="1" dirty="0">
                <a:latin typeface="Times New Roman" panose="02020603050405020304" pitchFamily="18" charset="0"/>
                <a:cs typeface="Times New Roman" panose="02020603050405020304" pitchFamily="18" charset="0"/>
              </a:rPr>
              <a:t>(i.e. older </a:t>
            </a:r>
            <a:r>
              <a:rPr lang="en-GB" sz="1600" b="1" dirty="0" smtClean="0">
                <a:latin typeface="Times New Roman" panose="02020603050405020304" pitchFamily="18" charset="0"/>
                <a:cs typeface="Times New Roman" panose="02020603050405020304" pitchFamily="18" charset="0"/>
              </a:rPr>
              <a:t>people)</a:t>
            </a:r>
          </a:p>
          <a:p>
            <a:pPr marL="285750" lvl="0" indent="-285750">
              <a:buFont typeface="Arial" panose="020B0604020202020204" pitchFamily="34" charset="0"/>
              <a:buChar char="•"/>
            </a:pPr>
            <a:r>
              <a:rPr lang="en-GB" sz="1600" b="1" dirty="0" smtClean="0">
                <a:latin typeface="Times New Roman" panose="02020603050405020304" pitchFamily="18" charset="0"/>
                <a:cs typeface="Times New Roman" panose="02020603050405020304" pitchFamily="18" charset="0"/>
              </a:rPr>
              <a:t>Being </a:t>
            </a:r>
            <a:r>
              <a:rPr lang="en-GB" sz="1600" b="1" dirty="0">
                <a:latin typeface="Times New Roman" panose="02020603050405020304" pitchFamily="18" charset="0"/>
                <a:cs typeface="Times New Roman" panose="02020603050405020304" pitchFamily="18" charset="0"/>
              </a:rPr>
              <a:t>a lone female parent experiencing emotional or financial difficulties </a:t>
            </a:r>
            <a:endParaRPr lang="en-GB" sz="1600"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600" b="1" dirty="0" smtClean="0">
                <a:latin typeface="Times New Roman" panose="02020603050405020304" pitchFamily="18" charset="0"/>
                <a:cs typeface="Times New Roman" panose="02020603050405020304" pitchFamily="18" charset="0"/>
              </a:rPr>
              <a:t>Involvement </a:t>
            </a:r>
            <a:r>
              <a:rPr lang="en-GB" sz="1600" b="1" dirty="0">
                <a:latin typeface="Times New Roman" panose="02020603050405020304" pitchFamily="18" charset="0"/>
                <a:cs typeface="Times New Roman" panose="02020603050405020304" pitchFamily="18" charset="0"/>
              </a:rPr>
              <a:t>in sex </a:t>
            </a:r>
            <a:r>
              <a:rPr lang="en-GB" sz="1600" b="1" dirty="0" smtClean="0">
                <a:latin typeface="Times New Roman" panose="02020603050405020304" pitchFamily="18" charset="0"/>
                <a:cs typeface="Times New Roman" panose="02020603050405020304" pitchFamily="18" charset="0"/>
              </a:rPr>
              <a:t>work</a:t>
            </a:r>
          </a:p>
          <a:p>
            <a:pPr marL="285750" lvl="0" indent="-285750">
              <a:buFont typeface="Arial" panose="020B0604020202020204" pitchFamily="34" charset="0"/>
              <a:buChar char="•"/>
            </a:pPr>
            <a:r>
              <a:rPr lang="en-GB" sz="1600" b="1" dirty="0" smtClean="0">
                <a:latin typeface="Times New Roman" panose="02020603050405020304" pitchFamily="18" charset="0"/>
                <a:cs typeface="Times New Roman" panose="02020603050405020304" pitchFamily="18" charset="0"/>
              </a:rPr>
              <a:t>A </a:t>
            </a:r>
            <a:r>
              <a:rPr lang="en-GB" sz="1600" b="1" dirty="0">
                <a:latin typeface="Times New Roman" panose="02020603050405020304" pitchFamily="18" charset="0"/>
                <a:cs typeface="Times New Roman" panose="02020603050405020304" pitchFamily="18" charset="0"/>
              </a:rPr>
              <a:t>history of being in the care system / being a recent care leaver </a:t>
            </a:r>
            <a:endParaRPr lang="en-GB" sz="1600"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600" b="1" dirty="0" smtClean="0">
                <a:latin typeface="Times New Roman" panose="02020603050405020304" pitchFamily="18" charset="0"/>
                <a:cs typeface="Times New Roman" panose="02020603050405020304" pitchFamily="18" charset="0"/>
              </a:rPr>
              <a:t>Present </a:t>
            </a:r>
            <a:r>
              <a:rPr lang="en-GB" sz="1600" b="1" dirty="0">
                <a:latin typeface="Times New Roman" panose="02020603050405020304" pitchFamily="18" charset="0"/>
                <a:cs typeface="Times New Roman" panose="02020603050405020304" pitchFamily="18" charset="0"/>
              </a:rPr>
              <a:t>or prior experience of neglect, physical and / or sexual </a:t>
            </a:r>
            <a:r>
              <a:rPr lang="en-GB" sz="1600" b="1" dirty="0" smtClean="0">
                <a:latin typeface="Times New Roman" panose="02020603050405020304" pitchFamily="18" charset="0"/>
                <a:cs typeface="Times New Roman" panose="02020603050405020304" pitchFamily="18" charset="0"/>
              </a:rPr>
              <a:t>abuse</a:t>
            </a:r>
          </a:p>
          <a:p>
            <a:pPr marL="285750" lvl="0" indent="-285750">
              <a:buFont typeface="Arial" panose="020B0604020202020204" pitchFamily="34" charset="0"/>
              <a:buChar char="•"/>
            </a:pPr>
            <a:r>
              <a:rPr lang="en-GB" sz="1600" b="1" dirty="0" smtClean="0">
                <a:latin typeface="Times New Roman" panose="02020603050405020304" pitchFamily="18" charset="0"/>
                <a:cs typeface="Times New Roman" panose="02020603050405020304" pitchFamily="18" charset="0"/>
              </a:rPr>
              <a:t>Connections </a:t>
            </a:r>
            <a:r>
              <a:rPr lang="en-GB" sz="1600" b="1" dirty="0">
                <a:latin typeface="Times New Roman" panose="02020603050405020304" pitchFamily="18" charset="0"/>
                <a:cs typeface="Times New Roman" panose="02020603050405020304" pitchFamily="18" charset="0"/>
              </a:rPr>
              <a:t>to those who are vulnerable (e.g. the homeless; substance users) and/or those involved in street gangs or County Lines activity </a:t>
            </a:r>
          </a:p>
          <a:p>
            <a:pPr marL="285750" lvl="0" indent="-285750">
              <a:buFont typeface="Arial" panose="020B0604020202020204" pitchFamily="34" charset="0"/>
              <a:buChar char="•"/>
            </a:pPr>
            <a:endParaRPr lang="en-GB" sz="1600" b="1" dirty="0">
              <a:latin typeface="Times New Roman" panose="02020603050405020304" pitchFamily="18" charset="0"/>
              <a:cs typeface="Times New Roman" panose="02020603050405020304" pitchFamily="18" charset="0"/>
            </a:endParaRPr>
          </a:p>
        </p:txBody>
      </p:sp>
      <p:sp>
        <p:nvSpPr>
          <p:cNvPr id="7" name="Right Arrow 6"/>
          <p:cNvSpPr/>
          <p:nvPr/>
        </p:nvSpPr>
        <p:spPr>
          <a:xfrm>
            <a:off x="3515894" y="3330882"/>
            <a:ext cx="4186990" cy="18701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4746652" y="3583927"/>
            <a:ext cx="2956232" cy="16104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880836" y="3411194"/>
            <a:ext cx="2603500" cy="307777"/>
          </a:xfrm>
          <a:prstGeom prst="rect">
            <a:avLst/>
          </a:prstGeom>
          <a:noFill/>
        </p:spPr>
        <p:txBody>
          <a:bodyPr wrap="square" rtlCol="0">
            <a:spAutoFit/>
          </a:bodyPr>
          <a:lstStyle/>
          <a:p>
            <a:r>
              <a:rPr lang="en-GB" b="1" dirty="0" smtClean="0">
                <a:solidFill>
                  <a:srgbClr val="002060"/>
                </a:solidFill>
                <a:latin typeface="Times New Roman" panose="02020603050405020304" pitchFamily="18" charset="0"/>
                <a:cs typeface="Times New Roman" panose="02020603050405020304" pitchFamily="18" charset="0"/>
              </a:rPr>
              <a:t>… higher education students?</a:t>
            </a:r>
            <a:endParaRPr lang="en-GB"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7628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63851" y="75102"/>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r>
              <a:rPr lang="en-GB" b="1" dirty="0" smtClean="0"/>
              <a:t> </a:t>
            </a:r>
            <a:r>
              <a:rPr lang="en-GB" dirty="0" smtClean="0"/>
              <a:t>. </a:t>
            </a:r>
            <a:endParaRPr sz="1400" b="0" i="0" u="none" strike="noStrike" cap="none" dirty="0">
              <a:solidFill>
                <a:schemeClr val="lt1"/>
              </a:solidFill>
              <a:latin typeface="Arial"/>
              <a:ea typeface="Arial"/>
              <a:cs typeface="Arial"/>
              <a:sym typeface="Arial"/>
            </a:endParaRPr>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3"/>
          <p:cNvSpPr/>
          <p:nvPr/>
        </p:nvSpPr>
        <p:spPr>
          <a:xfrm rot="10800000" flipH="1">
            <a:off x="247726" y="674765"/>
            <a:ext cx="2941658" cy="64006"/>
          </a:xfrm>
          <a:prstGeom prst="rect">
            <a:avLst/>
          </a:prstGeom>
          <a:solidFill>
            <a:srgbClr val="002060"/>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3" name="Rectangle 1"/>
          <p:cNvSpPr>
            <a:spLocks noChangeArrowheads="1"/>
          </p:cNvSpPr>
          <p:nvPr/>
        </p:nvSpPr>
        <p:spPr bwMode="auto">
          <a:xfrm>
            <a:off x="446995" y="56838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Google Shape;174;p3"/>
          <p:cNvSpPr txBox="1">
            <a:spLocks/>
          </p:cNvSpPr>
          <p:nvPr/>
        </p:nvSpPr>
        <p:spPr>
          <a:xfrm>
            <a:off x="-3374712" y="-2904277"/>
            <a:ext cx="10058400" cy="357477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5600"/>
              <a:buFont typeface="Times New Roman"/>
              <a:buNone/>
            </a:pPr>
            <a:r>
              <a:rPr lang="en-GB" sz="3200" b="1" dirty="0" smtClean="0">
                <a:solidFill>
                  <a:schemeClr val="dk1"/>
                </a:solidFill>
                <a:latin typeface="Times New Roman"/>
                <a:cs typeface="Times New Roman"/>
                <a:sym typeface="Times New Roman"/>
              </a:rPr>
              <a:t>Risk Factors (2)</a:t>
            </a:r>
            <a:endParaRPr lang="en-GB" sz="3200" b="1" dirty="0">
              <a:solidFill>
                <a:schemeClr val="dk1"/>
              </a:solidFill>
            </a:endParaRPr>
          </a:p>
        </p:txBody>
      </p:sp>
      <p:sp>
        <p:nvSpPr>
          <p:cNvPr id="6" name="Rectangle 1"/>
          <p:cNvSpPr>
            <a:spLocks noChangeArrowheads="1"/>
          </p:cNvSpPr>
          <p:nvPr/>
        </p:nvSpPr>
        <p:spPr bwMode="auto">
          <a:xfrm>
            <a:off x="3050858" y="3585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5" name="Picture 3" descr="Man shape - Free people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26" y="5499100"/>
            <a:ext cx="1029239" cy="1029239"/>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Triangle 13"/>
          <p:cNvSpPr/>
          <p:nvPr/>
        </p:nvSpPr>
        <p:spPr>
          <a:xfrm rot="16200000">
            <a:off x="5170482" y="-378551"/>
            <a:ext cx="6445003" cy="7368777"/>
          </a:xfrm>
          <a:prstGeom prst="rtTriangle">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7726" y="923551"/>
            <a:ext cx="11448974" cy="2759602"/>
          </a:xfrm>
          <a:prstGeom prst="rect">
            <a:avLst/>
          </a:prstGeom>
        </p:spPr>
        <p:txBody>
          <a:bodyPr wrap="square">
            <a:spAutoFit/>
          </a:bodyPr>
          <a:lstStyle/>
          <a:p>
            <a:pPr marL="285750" indent="-285750" algn="just">
              <a:lnSpc>
                <a:spcPct val="107000"/>
              </a:lnSpc>
              <a:buFont typeface="Arial" panose="020B0604020202020204" pitchFamily="34" charset="0"/>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Interview data indicates that the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White </a:t>
            </a:r>
            <a:r>
              <a:rPr lang="en-GB" sz="1800" b="1" dirty="0">
                <a:latin typeface="Times New Roman" panose="02020603050405020304" pitchFamily="18" charset="0"/>
                <a:ea typeface="Calibri" panose="020F0502020204030204" pitchFamily="34" charset="0"/>
                <a:cs typeface="Times New Roman" panose="02020603050405020304" pitchFamily="18" charset="0"/>
              </a:rPr>
              <a:t>men, aged between 18-50 years, are victims that regularly come to the attention of police and safeguarding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agencies</a:t>
            </a:r>
          </a:p>
          <a:p>
            <a:pPr marL="285750" indent="-285750" algn="just">
              <a:lnSpc>
                <a:spcPct val="107000"/>
              </a:lnSpc>
              <a:buFont typeface="Arial" panose="020B0604020202020204" pitchFamily="34" charset="0"/>
              <a:buChar char="•"/>
            </a:pPr>
            <a:endParaRPr lang="en-GB"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Cuckooing </a:t>
            </a:r>
            <a:r>
              <a:rPr lang="en-GB" sz="1800" b="1" dirty="0">
                <a:latin typeface="Times New Roman" panose="02020603050405020304" pitchFamily="18" charset="0"/>
                <a:ea typeface="Calibri" panose="020F0502020204030204" pitchFamily="34" charset="0"/>
                <a:cs typeface="Times New Roman" panose="02020603050405020304" pitchFamily="18" charset="0"/>
              </a:rPr>
              <a:t>victims often reside in socially deprived areas, and live alone in either a) a block of flats, or b) a house that has back alleyway access. Such properties are typically managed by registered social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landlords</a:t>
            </a:r>
            <a:endParaRPr lang="en-GB" sz="1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GB" sz="1800" b="1" dirty="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lnSpc>
                <a:spcPct val="107000"/>
              </a:lnSpc>
              <a:buFont typeface="Arial" panose="020B0604020202020204" pitchFamily="34" charset="0"/>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Functioning addicts that are not subject to police, housing or adult social care attention </a:t>
            </a:r>
            <a:endParaRPr lang="en-GB"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     are </a:t>
            </a:r>
            <a:r>
              <a:rPr lang="en-GB" sz="1800" b="1" dirty="0">
                <a:latin typeface="Times New Roman" panose="02020603050405020304" pitchFamily="18" charset="0"/>
                <a:ea typeface="Calibri" panose="020F0502020204030204" pitchFamily="34" charset="0"/>
                <a:cs typeface="Times New Roman" panose="02020603050405020304" pitchFamily="18" charset="0"/>
              </a:rPr>
              <a:t>attractive cuckooing candidates to perpetrators as they are likely to be less chaotic, </a:t>
            </a:r>
            <a:endParaRPr lang="en-GB"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     disruptive </a:t>
            </a:r>
            <a:r>
              <a:rPr lang="en-GB" sz="1800" b="1" dirty="0">
                <a:latin typeface="Times New Roman" panose="02020603050405020304" pitchFamily="18" charset="0"/>
                <a:ea typeface="Calibri" panose="020F0502020204030204" pitchFamily="34" charset="0"/>
                <a:cs typeface="Times New Roman" panose="02020603050405020304" pitchFamily="18" charset="0"/>
              </a:rPr>
              <a:t>and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‘shielded’ </a:t>
            </a:r>
            <a:r>
              <a:rPr lang="en-GB" sz="1800" b="1" dirty="0">
                <a:latin typeface="Times New Roman" panose="02020603050405020304" pitchFamily="18" charset="0"/>
                <a:ea typeface="Calibri" panose="020F0502020204030204" pitchFamily="34" charset="0"/>
                <a:cs typeface="Times New Roman" panose="02020603050405020304" pitchFamily="18" charset="0"/>
              </a:rPr>
              <a:t>from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exploitation</a:t>
            </a:r>
            <a:endParaRPr lang="en-GB" sz="1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8109976" y="3919834"/>
            <a:ext cx="3989875" cy="2174698"/>
          </a:xfrm>
          <a:prstGeom prst="rect">
            <a:avLst/>
          </a:prstGeom>
        </p:spPr>
        <p:txBody>
          <a:bodyPr wrap="square">
            <a:spAutoFit/>
          </a:bodyPr>
          <a:lstStyle/>
          <a:p>
            <a:pPr algn="ctr">
              <a:lnSpc>
                <a:spcPct val="107000"/>
              </a:lnSpc>
              <a:spcAft>
                <a:spcPts val="800"/>
              </a:spcAft>
            </a:pPr>
            <a:r>
              <a:rPr lang="en-GB" sz="1800" b="1" dirty="0">
                <a:latin typeface="Times New Roman" panose="02020603050405020304" pitchFamily="18" charset="0"/>
                <a:ea typeface="Calibri" panose="020F0502020204030204" pitchFamily="34" charset="0"/>
                <a:cs typeface="Times New Roman" panose="02020603050405020304" pitchFamily="18" charset="0"/>
              </a:rPr>
              <a:t>Knowledge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Gap(!)</a:t>
            </a:r>
            <a:endParaRPr lang="en-GB" sz="18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latin typeface="Times New Roman" panose="02020603050405020304" pitchFamily="18" charset="0"/>
                <a:ea typeface="Calibri" panose="020F0502020204030204" pitchFamily="34" charset="0"/>
                <a:cs typeface="Times New Roman" panose="02020603050405020304" pitchFamily="18" charset="0"/>
              </a:rPr>
              <a:t>Private sector rented accommodation and owned properties are not immune from cuckooing activity. </a:t>
            </a:r>
            <a:endParaRPr lang="en-GB"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smtClean="0">
                <a:latin typeface="Times New Roman" panose="02020603050405020304" pitchFamily="18" charset="0"/>
                <a:ea typeface="Calibri" panose="020F0502020204030204" pitchFamily="34" charset="0"/>
                <a:cs typeface="Times New Roman" panose="02020603050405020304" pitchFamily="18" charset="0"/>
              </a:rPr>
              <a:t>Intelligence </a:t>
            </a:r>
            <a:r>
              <a:rPr lang="en-GB" sz="1600" b="1" dirty="0">
                <a:latin typeface="Times New Roman" panose="02020603050405020304" pitchFamily="18" charset="0"/>
                <a:ea typeface="Calibri" panose="020F0502020204030204" pitchFamily="34" charset="0"/>
                <a:cs typeface="Times New Roman" panose="02020603050405020304" pitchFamily="18" charset="0"/>
              </a:rPr>
              <a:t>and research in relation to these property types </a:t>
            </a:r>
            <a:r>
              <a:rPr lang="en-GB" sz="1600" b="1" dirty="0" smtClean="0">
                <a:latin typeface="Times New Roman" panose="02020603050405020304" pitchFamily="18" charset="0"/>
                <a:ea typeface="Calibri" panose="020F0502020204030204" pitchFamily="34" charset="0"/>
                <a:cs typeface="Times New Roman" panose="02020603050405020304" pitchFamily="18" charset="0"/>
              </a:rPr>
              <a:t>is, however, </a:t>
            </a:r>
            <a:r>
              <a:rPr lang="en-GB" sz="1600" b="1" dirty="0">
                <a:latin typeface="Times New Roman" panose="02020603050405020304" pitchFamily="18" charset="0"/>
                <a:ea typeface="Calibri" panose="020F0502020204030204" pitchFamily="34" charset="0"/>
                <a:cs typeface="Times New Roman" panose="02020603050405020304" pitchFamily="18" charset="0"/>
              </a:rPr>
              <a:t>lacking at </a:t>
            </a:r>
            <a:r>
              <a:rPr lang="en-GB" sz="1600" b="1" dirty="0" smtClean="0">
                <a:latin typeface="Times New Roman" panose="02020603050405020304" pitchFamily="18" charset="0"/>
                <a:ea typeface="Calibri" panose="020F0502020204030204" pitchFamily="34" charset="0"/>
                <a:cs typeface="Times New Roman" panose="02020603050405020304" pitchFamily="18" charset="0"/>
              </a:rPr>
              <a:t>present</a:t>
            </a:r>
            <a:endParaRPr lang="en-GB" sz="1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ight Arrow 16"/>
          <p:cNvSpPr/>
          <p:nvPr/>
        </p:nvSpPr>
        <p:spPr>
          <a:xfrm rot="5400000">
            <a:off x="9245574" y="3072927"/>
            <a:ext cx="1429825" cy="32608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814938" y="3933417"/>
            <a:ext cx="6466170" cy="1373819"/>
          </a:xfrm>
          <a:prstGeom prst="wedgeRoundRectCallout">
            <a:avLst>
              <a:gd name="adj1" fmla="val -45591"/>
              <a:gd name="adj2" fmla="val 88253"/>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78151" y="4175084"/>
            <a:ext cx="6350364" cy="954107"/>
          </a:xfrm>
          <a:prstGeom prst="rect">
            <a:avLst/>
          </a:prstGeom>
          <a:noFill/>
        </p:spPr>
        <p:txBody>
          <a:bodyPr wrap="square" rtlCol="0">
            <a:spAutoFit/>
          </a:bodyPr>
          <a:lstStyle/>
          <a:p>
            <a:r>
              <a:rPr lang="en-GB" b="1" i="1" dirty="0">
                <a:solidFill>
                  <a:schemeClr val="bg1"/>
                </a:solidFill>
                <a:latin typeface="Times New Roman" panose="02020603050405020304" pitchFamily="18" charset="0"/>
                <a:cs typeface="Times New Roman" panose="02020603050405020304" pitchFamily="18" charset="0"/>
              </a:rPr>
              <a:t>“… these organised crime groups, the offenders that do this, they’re not silly about it. I do think they do their due diligence; they do their research. They know what kind of person or what houses [..] have worked before and then they look for that again” </a:t>
            </a:r>
            <a:endParaRPr lang="en-GB"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697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3"/>
          <p:cNvSpPr/>
          <p:nvPr/>
        </p:nvSpPr>
        <p:spPr>
          <a:xfrm>
            <a:off x="63851" y="93325"/>
            <a:ext cx="12036000" cy="67008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r>
              <a:rPr lang="en-GB" b="1" dirty="0"/>
              <a:t> </a:t>
            </a:r>
            <a:r>
              <a:rPr lang="en-GB" dirty="0" smtClean="0"/>
              <a:t>. </a:t>
            </a:r>
            <a:endParaRPr sz="1400" b="0" i="0" u="none" strike="noStrike" cap="none" dirty="0">
              <a:solidFill>
                <a:schemeClr val="lt1"/>
              </a:solidFill>
              <a:latin typeface="Arial"/>
              <a:ea typeface="Arial"/>
              <a:cs typeface="Arial"/>
              <a:sym typeface="Arial"/>
            </a:endParaRPr>
          </a:p>
        </p:txBody>
      </p:sp>
      <p:sp>
        <p:nvSpPr>
          <p:cNvPr id="173" name="Google Shape;173;p3"/>
          <p:cNvSpPr txBox="1"/>
          <p:nvPr/>
        </p:nvSpPr>
        <p:spPr>
          <a:xfrm>
            <a:off x="2454402" y="2112939"/>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a:off x="43743" y="6546771"/>
            <a:ext cx="12056108" cy="257883"/>
          </a:xfrm>
          <a:prstGeom prst="rect">
            <a:avLst/>
          </a:prstGeom>
          <a:solidFill>
            <a:srgbClr val="00206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3"/>
          <p:cNvSpPr/>
          <p:nvPr/>
        </p:nvSpPr>
        <p:spPr>
          <a:xfrm rot="10800000" flipH="1">
            <a:off x="247726" y="660400"/>
            <a:ext cx="6026074" cy="78370"/>
          </a:xfrm>
          <a:prstGeom prst="rect">
            <a:avLst/>
          </a:prstGeom>
          <a:solidFill>
            <a:srgbClr val="002060"/>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3" name="Rectangle 1"/>
          <p:cNvSpPr>
            <a:spLocks noChangeArrowheads="1"/>
          </p:cNvSpPr>
          <p:nvPr/>
        </p:nvSpPr>
        <p:spPr bwMode="auto">
          <a:xfrm>
            <a:off x="446995" y="56838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Google Shape;174;p3"/>
          <p:cNvSpPr txBox="1">
            <a:spLocks/>
          </p:cNvSpPr>
          <p:nvPr/>
        </p:nvSpPr>
        <p:spPr>
          <a:xfrm>
            <a:off x="-2156505" y="-2834555"/>
            <a:ext cx="10058400" cy="3547206"/>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5600"/>
              <a:buFont typeface="Times New Roman"/>
              <a:buNone/>
            </a:pPr>
            <a:r>
              <a:rPr lang="en-GB" sz="3200" b="1" dirty="0" smtClean="0">
                <a:solidFill>
                  <a:schemeClr val="dk1"/>
                </a:solidFill>
                <a:latin typeface="Times New Roman"/>
                <a:cs typeface="Times New Roman"/>
                <a:sym typeface="Times New Roman"/>
              </a:rPr>
              <a:t>Pathways To Victimisation (1)</a:t>
            </a:r>
            <a:endParaRPr lang="en-GB" sz="3200" b="1" dirty="0">
              <a:solidFill>
                <a:schemeClr val="dk1"/>
              </a:solidFill>
            </a:endParaRPr>
          </a:p>
        </p:txBody>
      </p:sp>
      <p:sp>
        <p:nvSpPr>
          <p:cNvPr id="2" name="Rectangle 1"/>
          <p:cNvSpPr/>
          <p:nvPr/>
        </p:nvSpPr>
        <p:spPr>
          <a:xfrm>
            <a:off x="247726" y="979978"/>
            <a:ext cx="11499774" cy="5855129"/>
          </a:xfrm>
          <a:prstGeom prst="rect">
            <a:avLst/>
          </a:prstGeom>
        </p:spPr>
        <p:txBody>
          <a:bodyPr wrap="square">
            <a:spAutoFit/>
          </a:bodyPr>
          <a:lstStyle/>
          <a:p>
            <a:pPr algn="just">
              <a:lnSpc>
                <a:spcPct val="107000"/>
              </a:lnSpc>
            </a:pPr>
            <a:r>
              <a:rPr lang="en-GB" sz="1800" b="1" dirty="0">
                <a:latin typeface="Times New Roman" panose="02020603050405020304" pitchFamily="18" charset="0"/>
                <a:ea typeface="Calibri" panose="020F0502020204030204" pitchFamily="34" charset="0"/>
                <a:cs typeface="Times New Roman" panose="02020603050405020304" pitchFamily="18" charset="0"/>
              </a:rPr>
              <a:t>Interacting with potential cuckooing victims is a relatively straightforward enterprise for perpetrators. While each perpetrator has their own modus operandi, findings suggest that the following strategies are recurrently adopted to locate and target potential victims:</a:t>
            </a:r>
          </a:p>
          <a:p>
            <a:pPr algn="just">
              <a:lnSpc>
                <a:spcPct val="107000"/>
              </a:lnSpc>
            </a:pPr>
            <a:r>
              <a:rPr lang="en-GB" sz="1800" b="1"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Visiting sites where drug-users regularly congregate (e.g. abandoned properties) and having conversations  with those purchasing drugs about their housing situation, or that of their friends, family, acquaintances or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neighbours</a:t>
            </a:r>
          </a:p>
          <a:p>
            <a:pPr lvl="0" algn="just">
              <a:lnSpc>
                <a:spcPct val="107000"/>
              </a:lnSpc>
            </a:pPr>
            <a:endParaRPr lang="en-GB" sz="1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Calling-in a fabricated debt – i.e. ‘we bought you alcohol last week, you owe us, you need to let us into your flat</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pPr>
            <a:endParaRPr lang="en-GB" sz="1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Idling in deprived areas with the aim of identifying those with mental health issues </a:t>
            </a:r>
            <a:endParaRPr lang="en-GB"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endParaRPr lang="en-GB" sz="1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Loitering outside of drug and alcohol treatment premises, and approaching service users or following them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home</a:t>
            </a:r>
          </a:p>
          <a:p>
            <a:pPr marL="342900" lvl="0" indent="-342900" algn="just">
              <a:lnSpc>
                <a:spcPct val="107000"/>
              </a:lnSpc>
              <a:buFont typeface="Symbol" panose="05050102010706020507" pitchFamily="18" charset="2"/>
              <a:buChar char=""/>
            </a:pPr>
            <a:endParaRPr lang="en-GB" sz="1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Sending out a ‘we need a place to crash’ message via text/social </a:t>
            </a:r>
            <a:r>
              <a:rPr lang="en-GB" sz="1800" b="1" dirty="0" smtClean="0">
                <a:latin typeface="Times New Roman" panose="02020603050405020304" pitchFamily="18" charset="0"/>
                <a:ea typeface="Calibri" panose="020F0502020204030204" pitchFamily="34" charset="0"/>
                <a:cs typeface="Times New Roman" panose="02020603050405020304" pitchFamily="18" charset="0"/>
              </a:rPr>
              <a:t>media</a:t>
            </a:r>
          </a:p>
          <a:p>
            <a:pPr marL="342900" lvl="0" indent="-342900" algn="just">
              <a:lnSpc>
                <a:spcPct val="107000"/>
              </a:lnSpc>
              <a:buFont typeface="Symbol" panose="05050102010706020507" pitchFamily="18" charset="2"/>
              <a:buChar char=""/>
            </a:pPr>
            <a:endParaRPr lang="en-GB" sz="1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dirty="0">
                <a:latin typeface="Times New Roman" panose="02020603050405020304" pitchFamily="18" charset="0"/>
                <a:ea typeface="Calibri" panose="020F0502020204030204" pitchFamily="34" charset="0"/>
                <a:cs typeface="Times New Roman" panose="02020603050405020304" pitchFamily="18" charset="0"/>
              </a:rPr>
              <a:t>Utilising existing knowledge of vulnerable people with their own neighbourhood (aka. ‘beginning of line’ or ‘local’ cuckooing)</a:t>
            </a:r>
          </a:p>
          <a:p>
            <a:pPr algn="just">
              <a:lnSpc>
                <a:spcPct val="107000"/>
              </a:lnSpc>
            </a:pPr>
            <a:r>
              <a:rPr lang="en-GB" sz="1800" b="1"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Google Shape;177;p3"/>
          <p:cNvPicPr preferRelativeResize="0"/>
          <p:nvPr/>
        </p:nvPicPr>
        <p:blipFill rotWithShape="1">
          <a:blip r:embed="rId3">
            <a:alphaModFix amt="14000"/>
          </a:blip>
          <a:srcRect/>
          <a:stretch/>
        </p:blipFill>
        <p:spPr>
          <a:xfrm>
            <a:off x="67946" y="11025"/>
            <a:ext cx="12124054" cy="6549677"/>
          </a:xfrm>
          <a:prstGeom prst="rect">
            <a:avLst/>
          </a:prstGeom>
          <a:noFill/>
          <a:ln>
            <a:noFill/>
          </a:ln>
        </p:spPr>
      </p:pic>
    </p:spTree>
    <p:extLst>
      <p:ext uri="{BB962C8B-B14F-4D97-AF65-F5344CB8AC3E}">
        <p14:creationId xmlns:p14="http://schemas.microsoft.com/office/powerpoint/2010/main" val="3260482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1E8099F16096438C67D469C1434507" ma:contentTypeVersion="18" ma:contentTypeDescription="Create a new document." ma:contentTypeScope="" ma:versionID="374734612566aa936fe0b86077de021b">
  <xsd:schema xmlns:xsd="http://www.w3.org/2001/XMLSchema" xmlns:xs="http://www.w3.org/2001/XMLSchema" xmlns:p="http://schemas.microsoft.com/office/2006/metadata/properties" xmlns:ns3="c347d59b-83bb-4b70-9a79-c6134cb7891b" xmlns:ns4="74384677-bf09-4218-9c8c-941f9dad3518" targetNamespace="http://schemas.microsoft.com/office/2006/metadata/properties" ma:root="true" ma:fieldsID="8e34ebc249624322ca5517b6f643d222" ns3:_="" ns4:_="">
    <xsd:import namespace="c347d59b-83bb-4b70-9a79-c6134cb7891b"/>
    <xsd:import namespace="74384677-bf09-4218-9c8c-941f9dad35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7d59b-83bb-4b70-9a79-c6134cb78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384677-bf09-4218-9c8c-941f9dad351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347d59b-83bb-4b70-9a79-c6134cb7891b" xsi:nil="true"/>
  </documentManagement>
</p:properties>
</file>

<file path=customXml/itemProps1.xml><?xml version="1.0" encoding="utf-8"?>
<ds:datastoreItem xmlns:ds="http://schemas.openxmlformats.org/officeDocument/2006/customXml" ds:itemID="{311B233E-48CE-496F-9486-AA6CCE5EE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7d59b-83bb-4b70-9a79-c6134cb7891b"/>
    <ds:schemaRef ds:uri="74384677-bf09-4218-9c8c-941f9dad35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1B4BA4-6A32-433A-B714-3C15E8AEE8FE}">
  <ds:schemaRefs>
    <ds:schemaRef ds:uri="http://schemas.microsoft.com/sharepoint/v3/contenttype/forms"/>
  </ds:schemaRefs>
</ds:datastoreItem>
</file>

<file path=customXml/itemProps3.xml><?xml version="1.0" encoding="utf-8"?>
<ds:datastoreItem xmlns:ds="http://schemas.openxmlformats.org/officeDocument/2006/customXml" ds:itemID="{E29CF453-525B-43FD-9EB9-76B995E33B69}">
  <ds:schemaRefs>
    <ds:schemaRef ds:uri="http://purl.org/dc/terms/"/>
    <ds:schemaRef ds:uri="http://schemas.openxmlformats.org/package/2006/metadata/core-properties"/>
    <ds:schemaRef ds:uri="http://purl.org/dc/dcmitype/"/>
    <ds:schemaRef ds:uri="http://schemas.microsoft.com/office/2006/documentManagement/types"/>
    <ds:schemaRef ds:uri="c347d59b-83bb-4b70-9a79-c6134cb7891b"/>
    <ds:schemaRef ds:uri="http://purl.org/dc/elements/1.1/"/>
    <ds:schemaRef ds:uri="http://schemas.microsoft.com/office/2006/metadata/properties"/>
    <ds:schemaRef ds:uri="http://schemas.microsoft.com/office/infopath/2007/PartnerControls"/>
    <ds:schemaRef ds:uri="74384677-bf09-4218-9c8c-941f9dad351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3213</TotalTime>
  <Words>2592</Words>
  <Application>Microsoft Office PowerPoint</Application>
  <PresentationFormat>Widescreen</PresentationFormat>
  <Paragraphs>312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vt:lpstr>
      <vt:lpstr>Symbol</vt:lpstr>
      <vt:lpstr>Times New Roman</vt:lpstr>
      <vt:lpstr>Wingdings</vt:lpstr>
      <vt:lpstr>Office Theme</vt:lpstr>
      <vt:lpstr>  Understanding and Preventing  ‘Cuckooing’ Victimisation in the North of England</vt:lpstr>
      <vt:lpstr> </vt:lpstr>
      <vt:lpstr> </vt:lpstr>
      <vt:lpstr>  Understanding and Preventing  ‘Cuckooing’ Victimisation in the North of England</vt:lpstr>
      <vt:lpstr>  The Study (Impact-Focussed)</vt:lpstr>
      <vt:lpstr>  Outputs and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Prevention and Intervention </vt:lpstr>
      <vt:lpstr>  Prevention and Intervention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Preventing  ‘Cuckooing’ Victimisation</dc:title>
  <dc:creator>Amy Loughery</dc:creator>
  <cp:lastModifiedBy>Laura Bainbridge</cp:lastModifiedBy>
  <cp:revision>149</cp:revision>
  <dcterms:created xsi:type="dcterms:W3CDTF">2022-08-24T12:52:34Z</dcterms:created>
  <dcterms:modified xsi:type="dcterms:W3CDTF">2024-01-31T08:53:32Z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0x0101008D1E8099F16096438C67D469C1434507</vt:lpwstr>
  </property>
</Properties>
</file>