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601200" cy="12801600" type="A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48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786FF3-4C33-4393-AF9B-E49236376CED}" v="18" dt="2024-02-13T16:45:33.7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249" autoAdjust="0"/>
  </p:normalViewPr>
  <p:slideViewPr>
    <p:cSldViewPr snapToGrid="0">
      <p:cViewPr varScale="1">
        <p:scale>
          <a:sx n="35" d="100"/>
          <a:sy n="35" d="100"/>
        </p:scale>
        <p:origin x="18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y Loughery" userId="9605cc8c5ffcfae0" providerId="LiveId" clId="{91786FF3-4C33-4393-AF9B-E49236376CED}"/>
    <pc:docChg chg="undo custSel modSld">
      <pc:chgData name="Amy Loughery" userId="9605cc8c5ffcfae0" providerId="LiveId" clId="{91786FF3-4C33-4393-AF9B-E49236376CED}" dt="2024-02-13T16:52:38.294" v="2475" actId="1076"/>
      <pc:docMkLst>
        <pc:docMk/>
      </pc:docMkLst>
      <pc:sldChg chg="modSp mod">
        <pc:chgData name="Amy Loughery" userId="9605cc8c5ffcfae0" providerId="LiveId" clId="{91786FF3-4C33-4393-AF9B-E49236376CED}" dt="2024-02-13T16:52:38.294" v="2475" actId="1076"/>
        <pc:sldMkLst>
          <pc:docMk/>
          <pc:sldMk cId="109857222" sldId="256"/>
        </pc:sldMkLst>
        <pc:spChg chg="mod">
          <ac:chgData name="Amy Loughery" userId="9605cc8c5ffcfae0" providerId="LiveId" clId="{91786FF3-4C33-4393-AF9B-E49236376CED}" dt="2024-02-13T16:46:09.485" v="2459" actId="1076"/>
          <ac:spMkLst>
            <pc:docMk/>
            <pc:sldMk cId="109857222" sldId="256"/>
            <ac:spMk id="6" creationId="{01D5BF67-E839-EEF9-ED46-A30CE1DACC4D}"/>
          </ac:spMkLst>
        </pc:spChg>
        <pc:spChg chg="mod">
          <ac:chgData name="Amy Loughery" userId="9605cc8c5ffcfae0" providerId="LiveId" clId="{91786FF3-4C33-4393-AF9B-E49236376CED}" dt="2024-02-13T16:34:52.234" v="2370"/>
          <ac:spMkLst>
            <pc:docMk/>
            <pc:sldMk cId="109857222" sldId="256"/>
            <ac:spMk id="7" creationId="{1F802DA5-99AB-6D5E-7C56-FDDD1998195D}"/>
          </ac:spMkLst>
        </pc:spChg>
        <pc:spChg chg="mod">
          <ac:chgData name="Amy Loughery" userId="9605cc8c5ffcfae0" providerId="LiveId" clId="{91786FF3-4C33-4393-AF9B-E49236376CED}" dt="2024-02-13T16:45:33.753" v="2458"/>
          <ac:spMkLst>
            <pc:docMk/>
            <pc:sldMk cId="109857222" sldId="256"/>
            <ac:spMk id="13" creationId="{00000000-0000-0000-0000-000000000000}"/>
          </ac:spMkLst>
        </pc:spChg>
        <pc:spChg chg="mod">
          <ac:chgData name="Amy Loughery" userId="9605cc8c5ffcfae0" providerId="LiveId" clId="{91786FF3-4C33-4393-AF9B-E49236376CED}" dt="2024-02-13T16:51:11.639" v="2465" actId="1076"/>
          <ac:spMkLst>
            <pc:docMk/>
            <pc:sldMk cId="109857222" sldId="256"/>
            <ac:spMk id="15" creationId="{01D5BF67-E839-EEF9-ED46-A30CE1DACC4D}"/>
          </ac:spMkLst>
        </pc:spChg>
        <pc:spChg chg="mod">
          <ac:chgData name="Amy Loughery" userId="9605cc8c5ffcfae0" providerId="LiveId" clId="{91786FF3-4C33-4393-AF9B-E49236376CED}" dt="2024-02-13T16:46:15.964" v="2460" actId="1076"/>
          <ac:spMkLst>
            <pc:docMk/>
            <pc:sldMk cId="109857222" sldId="256"/>
            <ac:spMk id="16" creationId="{00000000-0000-0000-0000-000000000000}"/>
          </ac:spMkLst>
        </pc:spChg>
        <pc:spChg chg="mod">
          <ac:chgData name="Amy Loughery" userId="9605cc8c5ffcfae0" providerId="LiveId" clId="{91786FF3-4C33-4393-AF9B-E49236376CED}" dt="2024-02-13T16:52:33.706" v="2473" actId="1076"/>
          <ac:spMkLst>
            <pc:docMk/>
            <pc:sldMk cId="109857222" sldId="256"/>
            <ac:spMk id="18" creationId="{01D5BF67-E839-EEF9-ED46-A30CE1DACC4D}"/>
          </ac:spMkLst>
        </pc:spChg>
        <pc:spChg chg="mod">
          <ac:chgData name="Amy Loughery" userId="9605cc8c5ffcfae0" providerId="LiveId" clId="{91786FF3-4C33-4393-AF9B-E49236376CED}" dt="2024-02-13T16:51:34.581" v="2467" actId="1076"/>
          <ac:spMkLst>
            <pc:docMk/>
            <pc:sldMk cId="109857222" sldId="256"/>
            <ac:spMk id="19" creationId="{01D5BF67-E839-EEF9-ED46-A30CE1DACC4D}"/>
          </ac:spMkLst>
        </pc:spChg>
        <pc:spChg chg="mod">
          <ac:chgData name="Amy Loughery" userId="9605cc8c5ffcfae0" providerId="LiveId" clId="{91786FF3-4C33-4393-AF9B-E49236376CED}" dt="2024-02-13T16:52:38.294" v="2475" actId="1076"/>
          <ac:spMkLst>
            <pc:docMk/>
            <pc:sldMk cId="109857222" sldId="256"/>
            <ac:spMk id="20" creationId="{01D5BF67-E839-EEF9-ED46-A30CE1DACC4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0" y="2095078"/>
            <a:ext cx="7200900" cy="44568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5"/>
            <a:ext cx="7200900" cy="30907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2"/>
            <a:ext cx="8281035" cy="532510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6999"/>
            <a:ext cx="8281035" cy="28003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4"/>
            <a:ext cx="4080510" cy="81224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4"/>
            <a:ext cx="4080510" cy="81224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68"/>
            <a:ext cx="8281035" cy="24743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2"/>
            <a:ext cx="4061757" cy="153796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1"/>
            <a:ext cx="4061757" cy="68778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2"/>
            <a:ext cx="4081760" cy="153796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1"/>
            <a:ext cx="4081760" cy="68778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4" y="853440"/>
            <a:ext cx="3096637" cy="298704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4" y="3840481"/>
            <a:ext cx="3096637" cy="711496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4" y="853440"/>
            <a:ext cx="3096637" cy="298704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4" y="3840481"/>
            <a:ext cx="3096637" cy="711496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68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4"/>
            <a:ext cx="8281035" cy="8122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A23A662-166F-EEEB-F0B2-5B3F3782CFD7}"/>
              </a:ext>
            </a:extLst>
          </p:cNvPr>
          <p:cNvSpPr/>
          <p:nvPr/>
        </p:nvSpPr>
        <p:spPr>
          <a:xfrm>
            <a:off x="-2537" y="1"/>
            <a:ext cx="9601199" cy="1280159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3" descr="A blurry image of a person&amp;#39;s shadow&#10;&#10;Description automatically generated">
            <a:extLst>
              <a:ext uri="{FF2B5EF4-FFF2-40B4-BE49-F238E27FC236}">
                <a16:creationId xmlns:a16="http://schemas.microsoft.com/office/drawing/2014/main" id="{B8A17011-5293-C775-C469-F25D112098D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00206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039298" y="2387906"/>
            <a:ext cx="7892715" cy="68254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802DA5-99AB-6D5E-7C56-FDDD1998195D}"/>
              </a:ext>
            </a:extLst>
          </p:cNvPr>
          <p:cNvSpPr txBox="1"/>
          <p:nvPr/>
        </p:nvSpPr>
        <p:spPr>
          <a:xfrm>
            <a:off x="81798" y="135489"/>
            <a:ext cx="9434342" cy="1392689"/>
          </a:xfrm>
          <a:prstGeom prst="rect">
            <a:avLst/>
          </a:prstGeom>
          <a:noFill/>
          <a:ln w="38100">
            <a:solidFill>
              <a:srgbClr val="D7480F"/>
            </a:solidFill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6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Calibri"/>
            </a:endParaRPr>
          </a:p>
          <a:p>
            <a:pPr algn="ctr"/>
            <a:r>
              <a:rPr lang="en-US" sz="3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/>
              </a:rPr>
              <a:t>Preventing </a:t>
            </a:r>
            <a:r>
              <a:rPr lang="en-US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/>
              </a:rPr>
              <a:t>&amp; </a:t>
            </a:r>
            <a:r>
              <a:rPr lang="en-US" sz="3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/>
              </a:rPr>
              <a:t>Disrupting County Lines</a:t>
            </a:r>
            <a:r>
              <a:rPr lang="en-US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/>
              </a:rPr>
              <a:t> </a:t>
            </a:r>
          </a:p>
          <a:p>
            <a:pPr algn="ctr"/>
            <a:r>
              <a:rPr lang="en-US" sz="5000" b="1" dirty="0">
                <a:solidFill>
                  <a:srgbClr val="D74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/>
              </a:rPr>
              <a:t>'Cuckooing</a:t>
            </a:r>
            <a:r>
              <a:rPr lang="en-US" sz="5000" b="1" dirty="0" smtClean="0">
                <a:solidFill>
                  <a:srgbClr val="D74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/>
              </a:rPr>
              <a:t>'</a:t>
            </a:r>
            <a:endParaRPr lang="en-US" sz="5000" b="1" dirty="0">
              <a:solidFill>
                <a:srgbClr val="D748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1D44E2C-3C35-A361-B828-595D699CE1D3}"/>
              </a:ext>
            </a:extLst>
          </p:cNvPr>
          <p:cNvSpPr/>
          <p:nvPr/>
        </p:nvSpPr>
        <p:spPr>
          <a:xfrm>
            <a:off x="29580" y="11764772"/>
            <a:ext cx="9506272" cy="10005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00000"/>
              </a:solidFill>
            </a:endParaRPr>
          </a:p>
        </p:txBody>
      </p:sp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62C4635-6B02-4964-8659-F98226AB2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7422" y="11926534"/>
            <a:ext cx="1873523" cy="7099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6ED2AEF-6857-86EB-9AF3-B3F50598A5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2312" y="11817400"/>
            <a:ext cx="2795732" cy="895299"/>
          </a:xfrm>
          <a:prstGeom prst="rect">
            <a:avLst/>
          </a:prstGeom>
        </p:spPr>
      </p:pic>
      <p:pic>
        <p:nvPicPr>
          <p:cNvPr id="12" name="Picture 11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21DDE39A-67A5-7068-14A9-F9485534A4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785" y="11917414"/>
            <a:ext cx="2230815" cy="692670"/>
          </a:xfrm>
          <a:prstGeom prst="rect">
            <a:avLst/>
          </a:prstGeom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29580" y="11090729"/>
            <a:ext cx="9506272" cy="61157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D5BF67-E839-EEF9-ED46-A30CE1DACC4D}"/>
              </a:ext>
            </a:extLst>
          </p:cNvPr>
          <p:cNvSpPr txBox="1"/>
          <p:nvPr/>
        </p:nvSpPr>
        <p:spPr>
          <a:xfrm>
            <a:off x="147056" y="2969898"/>
            <a:ext cx="4245527" cy="5178341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 smtClean="0">
                <a:solidFill>
                  <a:srgbClr val="D74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Research Funding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N8 Policing </a:t>
            </a: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Research </a:t>
            </a:r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Partnership</a:t>
            </a: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en-US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Research England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Co-produced with 7 </a:t>
            </a: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northern police forces </a:t>
            </a:r>
            <a:endParaRPr lang="en-US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and </a:t>
            </a: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</a:t>
            </a:r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West Yorkshire </a:t>
            </a: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Violence Reduction </a:t>
            </a:r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Partnership</a:t>
            </a: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endParaRPr lang="en-US" sz="1200" dirty="0">
              <a:solidFill>
                <a:srgbClr val="D748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US" sz="1200" dirty="0">
                <a:solidFill>
                  <a:srgbClr val="D74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Research </a:t>
            </a:r>
            <a:r>
              <a:rPr lang="en-US" sz="1200" dirty="0" smtClean="0">
                <a:solidFill>
                  <a:srgbClr val="D74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Questions</a:t>
            </a:r>
          </a:p>
          <a:p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RQ1.  How</a:t>
            </a: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when and why are </a:t>
            </a:r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cuckooing</a:t>
            </a:r>
          </a:p>
          <a:p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      victims </a:t>
            </a: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targeted? </a:t>
            </a:r>
          </a:p>
          <a:p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RQ2.  How </a:t>
            </a: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is cuckooing </a:t>
            </a:r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experienced by</a:t>
            </a:r>
          </a:p>
          <a:p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      victims </a:t>
            </a: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and </a:t>
            </a:r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perpetrators?</a:t>
            </a:r>
          </a:p>
          <a:p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RQ3.  How </a:t>
            </a: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can cuckooing be </a:t>
            </a:r>
            <a:endParaRPr lang="en-US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       prevented and disrupted?</a:t>
            </a:r>
          </a:p>
          <a:p>
            <a:endParaRPr lang="en-US" sz="1200" dirty="0">
              <a:solidFill>
                <a:srgbClr val="D748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US" sz="1200" dirty="0" smtClean="0">
                <a:solidFill>
                  <a:srgbClr val="D74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Methods</a:t>
            </a: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Scoping review </a:t>
            </a: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of </a:t>
            </a:r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500+ documents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Qualitative interviews </a:t>
            </a: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with </a:t>
            </a:r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experts </a:t>
            </a: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Graphic elicitation </a:t>
            </a: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</a:t>
            </a:r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nterviews </a:t>
            </a:r>
          </a:p>
          <a:p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with cuckooing victims and</a:t>
            </a:r>
          </a:p>
          <a:p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perpetrators</a:t>
            </a: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8421" y="2316489"/>
            <a:ext cx="9475320" cy="117551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D5BF67-E839-EEF9-ED46-A30CE1DACC4D}"/>
              </a:ext>
            </a:extLst>
          </p:cNvPr>
          <p:cNvSpPr txBox="1"/>
          <p:nvPr/>
        </p:nvSpPr>
        <p:spPr>
          <a:xfrm>
            <a:off x="5795163" y="2973679"/>
            <a:ext cx="3640163" cy="68095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dirty="0" smtClean="0">
                <a:solidFill>
                  <a:srgbClr val="D74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Victims</a:t>
            </a:r>
          </a:p>
          <a:p>
            <a:pPr algn="r"/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Perpetrators typically target those with drug </a:t>
            </a: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or alcohol dependency; a physical disability; a mental health condition; and/ or a learning </a:t>
            </a:r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disability </a:t>
            </a:r>
          </a:p>
          <a:p>
            <a:pPr algn="r"/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Victims tend to live in social deprived areas in properties managed by registered social landlords</a:t>
            </a:r>
          </a:p>
          <a:p>
            <a:pPr algn="r"/>
            <a:endParaRPr lang="en-US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White </a:t>
            </a: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men aged </a:t>
            </a:r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between </a:t>
            </a:r>
          </a:p>
          <a:p>
            <a:pPr algn="r"/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18-50 years are the victims that recurrently come to </a:t>
            </a:r>
          </a:p>
          <a:p>
            <a:pPr algn="r"/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police attention </a:t>
            </a:r>
          </a:p>
          <a:p>
            <a:pPr algn="r"/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en-US" sz="1200" dirty="0" smtClean="0">
                <a:solidFill>
                  <a:srgbClr val="D74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Relationships</a:t>
            </a:r>
            <a:endParaRPr lang="en-US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Cuckooing often entails adult </a:t>
            </a:r>
          </a:p>
          <a:p>
            <a:pPr algn="r"/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grooming and a ‘transaction’</a:t>
            </a:r>
          </a:p>
          <a:p>
            <a:pPr algn="r"/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e.g. free drugs in exchange</a:t>
            </a:r>
          </a:p>
          <a:p>
            <a:pPr algn="r"/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for use of a home</a:t>
            </a:r>
          </a:p>
          <a:p>
            <a:pPr algn="r"/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Intimidation, violence and</a:t>
            </a:r>
          </a:p>
          <a:p>
            <a:pPr algn="r"/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exploitation may occur </a:t>
            </a:r>
          </a:p>
          <a:p>
            <a:pPr algn="r"/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when the victim requests</a:t>
            </a:r>
          </a:p>
          <a:p>
            <a:pPr algn="r"/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that the perpetrator leave </a:t>
            </a:r>
          </a:p>
          <a:p>
            <a:pPr algn="r"/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their home  </a:t>
            </a:r>
          </a:p>
          <a:p>
            <a:pPr algn="r"/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endParaRPr lang="en-US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en-US" sz="12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285750" indent="-285750">
              <a:buFontTx/>
              <a:buChar char="-"/>
            </a:pPr>
            <a:endParaRPr lang="en-US" sz="1350" dirty="0">
              <a:solidFill>
                <a:srgbClr val="FFFFFF"/>
              </a:solidFill>
            </a:endParaRPr>
          </a:p>
          <a:p>
            <a:endParaRPr lang="en-US" sz="1350" dirty="0">
              <a:solidFill>
                <a:srgbClr val="FFFFFF"/>
              </a:solidFill>
            </a:endParaRPr>
          </a:p>
          <a:p>
            <a:endParaRPr lang="en-US" sz="1350" dirty="0">
              <a:solidFill>
                <a:srgbClr val="FFFFFF"/>
              </a:solidFill>
            </a:endParaRPr>
          </a:p>
          <a:p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D5BF67-E839-EEF9-ED46-A30CE1DACC4D}"/>
              </a:ext>
            </a:extLst>
          </p:cNvPr>
          <p:cNvSpPr txBox="1"/>
          <p:nvPr/>
        </p:nvSpPr>
        <p:spPr>
          <a:xfrm>
            <a:off x="147056" y="9332162"/>
            <a:ext cx="7427170" cy="18235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D74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Policy </a:t>
            </a:r>
            <a:r>
              <a:rPr lang="en-US" sz="2000" b="1" dirty="0" smtClean="0">
                <a:solidFill>
                  <a:srgbClr val="D74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Recommendations</a:t>
            </a:r>
          </a:p>
          <a:p>
            <a:endParaRPr lang="en-US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indent="-342900">
              <a:buAutoNum type="arabicPeriod"/>
            </a:pPr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The introduction of specific 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cuckooing legislation </a:t>
            </a:r>
            <a:endParaRPr 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indent="-342900">
              <a:buAutoNum type="arabicPeriod"/>
            </a:pPr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Cuckooing markers/flags on police and safeguarding systems</a:t>
            </a:r>
          </a:p>
          <a:p>
            <a:pPr indent="-342900">
              <a:buAutoNum type="arabicPeriod"/>
            </a:pPr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Use of Closure Orders and Partial Closure Orders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indent="-342900">
              <a:buAutoNum type="arabicPeriod"/>
            </a:pPr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Professional and public awareness raising campaigns</a:t>
            </a:r>
          </a:p>
          <a:p>
            <a:pPr indent="-342900">
              <a:buAutoNum type="arabicPeriod"/>
            </a:pPr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Cuckooing risk terrain modelling</a:t>
            </a:r>
          </a:p>
          <a:p>
            <a:pPr indent="-342900">
              <a:buAutoNum type="arabicPeriod"/>
            </a:pPr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Target-hardening of properties and potential </a:t>
            </a:r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victims</a:t>
            </a:r>
            <a:endParaRPr 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798" y="1586746"/>
            <a:ext cx="9462351" cy="613602"/>
          </a:xfrm>
          <a:prstGeom prst="rect">
            <a:avLst/>
          </a:prstGeom>
          <a:solidFill>
            <a:schemeClr val="bg1"/>
          </a:solidFill>
          <a:ln w="38100">
            <a:solidFill>
              <a:srgbClr val="D748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D5BF67-E839-EEF9-ED46-A30CE1DACC4D}"/>
              </a:ext>
            </a:extLst>
          </p:cNvPr>
          <p:cNvSpPr txBox="1"/>
          <p:nvPr/>
        </p:nvSpPr>
        <p:spPr>
          <a:xfrm>
            <a:off x="109807" y="1677420"/>
            <a:ext cx="9434342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200" b="1" dirty="0" smtClean="0">
                <a:solidFill>
                  <a:srgbClr val="D748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taking </a:t>
            </a:r>
            <a:r>
              <a:rPr lang="en-GB" sz="2200" b="1" dirty="0">
                <a:solidFill>
                  <a:srgbClr val="D748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the home of a vulnerable person </a:t>
            </a:r>
            <a:r>
              <a:rPr lang="en-GB" sz="2200" b="1" dirty="0" smtClean="0">
                <a:solidFill>
                  <a:srgbClr val="D748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facilitate exploitation</a:t>
            </a:r>
            <a:endParaRPr lang="en-US" sz="1350" dirty="0">
              <a:solidFill>
                <a:srgbClr val="FFFFFF"/>
              </a:solidFill>
            </a:endParaRPr>
          </a:p>
          <a:p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4" name="Curved Left Arrow 13"/>
          <p:cNvSpPr/>
          <p:nvPr/>
        </p:nvSpPr>
        <p:spPr>
          <a:xfrm>
            <a:off x="6852046" y="1168418"/>
            <a:ext cx="378094" cy="575050"/>
          </a:xfrm>
          <a:prstGeom prst="curvedLeftArrow">
            <a:avLst>
              <a:gd name="adj1" fmla="val 25000"/>
              <a:gd name="adj2" fmla="val 50000"/>
              <a:gd name="adj3" fmla="val 3404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602" y="2587995"/>
            <a:ext cx="1921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The Study</a:t>
            </a:r>
            <a:endParaRPr lang="en-GB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10998" y="2493175"/>
            <a:ext cx="2842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Key Findings </a:t>
            </a:r>
            <a:endParaRPr lang="en-GB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9942" y="10978679"/>
            <a:ext cx="9466198" cy="685192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31974" y="11256046"/>
            <a:ext cx="9380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For further information, please contact Dr </a:t>
            </a:r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Laura </a:t>
            </a:r>
            <a:r>
              <a:rPr lang="en-GB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Bainbridge – L.Bainbridge@leeds.ac.uk</a:t>
            </a:r>
            <a:endParaRPr lang="en-GB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073" y="9452419"/>
            <a:ext cx="3538542" cy="1480451"/>
          </a:xfrm>
          <a:prstGeom prst="rect">
            <a:avLst/>
          </a:prstGeom>
        </p:spPr>
      </p:pic>
      <p:sp>
        <p:nvSpPr>
          <p:cNvPr id="30" name="Right Triangle 29"/>
          <p:cNvSpPr/>
          <p:nvPr/>
        </p:nvSpPr>
        <p:spPr>
          <a:xfrm>
            <a:off x="91180" y="7372783"/>
            <a:ext cx="5730333" cy="1913570"/>
          </a:xfrm>
          <a:prstGeom prst="rtTriangle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Curved Up Arrow 26"/>
          <p:cNvSpPr/>
          <p:nvPr/>
        </p:nvSpPr>
        <p:spPr>
          <a:xfrm rot="13836941">
            <a:off x="6587693" y="7821243"/>
            <a:ext cx="2510383" cy="1217645"/>
          </a:xfrm>
          <a:prstGeom prst="curvedUpArrow">
            <a:avLst>
              <a:gd name="adj1" fmla="val 16374"/>
              <a:gd name="adj2" fmla="val 99626"/>
              <a:gd name="adj3" fmla="val 394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D5BF67-E839-EEF9-ED46-A30CE1DACC4D}"/>
              </a:ext>
            </a:extLst>
          </p:cNvPr>
          <p:cNvSpPr txBox="1"/>
          <p:nvPr/>
        </p:nvSpPr>
        <p:spPr>
          <a:xfrm>
            <a:off x="156785" y="7390990"/>
            <a:ext cx="9724698" cy="25622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Signs of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Cuckooing</a:t>
            </a:r>
          </a:p>
          <a:p>
            <a:endParaRPr lang="en-US" sz="400" b="1" dirty="0" smtClean="0">
              <a:solidFill>
                <a:srgbClr val="D748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endParaRPr lang="en-US" sz="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176213" indent="-176213">
              <a:buFontTx/>
              <a:buChar char="-"/>
            </a:pPr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Disengagement from support networks and services</a:t>
            </a:r>
          </a:p>
          <a:p>
            <a:pPr marL="176213" indent="-176213">
              <a:buFontTx/>
              <a:buChar char="-"/>
            </a:pPr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Curtains being closed during 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</a:t>
            </a:r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day</a:t>
            </a:r>
          </a:p>
          <a:p>
            <a:pPr marL="176213" indent="-176213">
              <a:buFontTx/>
              <a:buChar char="-"/>
            </a:pPr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An increase in visitors to the property, including young people</a:t>
            </a:r>
          </a:p>
          <a:p>
            <a:pPr marL="176213" indent="-176213">
              <a:buFontTx/>
              <a:buChar char="-"/>
            </a:pPr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Drugs paraphernalia and litter surrounding the property </a:t>
            </a:r>
          </a:p>
          <a:p>
            <a:pPr marL="176213" indent="-176213">
              <a:buFontTx/>
              <a:buChar char="-"/>
            </a:pPr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People 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remaining in the property while the victim is </a:t>
            </a:r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out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176213" indent="-176213">
              <a:buFontTx/>
              <a:buChar char="-"/>
            </a:pPr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External doors being propped open</a:t>
            </a:r>
          </a:p>
          <a:p>
            <a:pPr marL="176213" indent="-176213">
              <a:buFontTx/>
              <a:buChar char="-"/>
            </a:pPr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Keys / access fobs regularly being reported as lost</a:t>
            </a:r>
          </a:p>
          <a:p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285750" indent="-285750">
              <a:buFontTx/>
              <a:buChar char="-"/>
            </a:pPr>
            <a:endParaRPr lang="en-US" sz="1200" dirty="0">
              <a:latin typeface="Arial Black" panose="020B0A04020102020204" pitchFamily="34" charset="0"/>
            </a:endParaRPr>
          </a:p>
          <a:p>
            <a:endParaRPr lang="en-US" sz="1200" dirty="0">
              <a:latin typeface="Arial Black" panose="020B0A04020102020204" pitchFamily="34" charset="0"/>
            </a:endParaRPr>
          </a:p>
          <a:p>
            <a:endParaRPr lang="en-US" sz="4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en-US" sz="1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0402" y="11029472"/>
            <a:ext cx="9451766" cy="4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108421" y="7215015"/>
            <a:ext cx="2891453" cy="4571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 flipV="1">
            <a:off x="87110" y="9218204"/>
            <a:ext cx="5616788" cy="7573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294" y="8475679"/>
            <a:ext cx="1263054" cy="126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800</TotalTime>
  <Words>313</Words>
  <Application>Microsoft Office PowerPoint</Application>
  <PresentationFormat>A3 Paper (297x420 mm)</PresentationFormat>
  <Paragraphs>79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Arial Black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Loughery</dc:creator>
  <cp:lastModifiedBy>Laura Bainbridge</cp:lastModifiedBy>
  <cp:revision>139</cp:revision>
  <dcterms:created xsi:type="dcterms:W3CDTF">2024-02-09T12:43:03Z</dcterms:created>
  <dcterms:modified xsi:type="dcterms:W3CDTF">2024-03-01T16:31:41Z</dcterms:modified>
</cp:coreProperties>
</file>